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7" r:id="rId3"/>
    <p:sldId id="259" r:id="rId4"/>
    <p:sldId id="261" r:id="rId5"/>
    <p:sldId id="262" r:id="rId6"/>
    <p:sldId id="263" r:id="rId7"/>
    <p:sldId id="265" r:id="rId8"/>
    <p:sldId id="266" r:id="rId9"/>
    <p:sldId id="267" r:id="rId10"/>
    <p:sldId id="268" r:id="rId11"/>
    <p:sldId id="269" r:id="rId12"/>
    <p:sldId id="272" r:id="rId13"/>
    <p:sldId id="273" r:id="rId14"/>
    <p:sldId id="274" r:id="rId15"/>
    <p:sldId id="275" r:id="rId16"/>
    <p:sldId id="276" r:id="rId17"/>
    <p:sldId id="289" r:id="rId18"/>
    <p:sldId id="277" r:id="rId19"/>
    <p:sldId id="279" r:id="rId20"/>
    <p:sldId id="288" r:id="rId21"/>
    <p:sldId id="287" r:id="rId22"/>
    <p:sldId id="282" r:id="rId23"/>
    <p:sldId id="285"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AA9E-0E1A-1E33-4C5F-4B318DB41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1EEB73A4-FF3A-9F03-7ADC-1A3E351491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5F713C3E-C65E-07CC-5E8B-0979FEF28A4D}"/>
              </a:ext>
            </a:extLst>
          </p:cNvPr>
          <p:cNvSpPr>
            <a:spLocks noGrp="1"/>
          </p:cNvSpPr>
          <p:nvPr>
            <p:ph type="dt" sz="half" idx="10"/>
          </p:nvPr>
        </p:nvSpPr>
        <p:spPr/>
        <p:txBody>
          <a:bodyPr/>
          <a:lstStyle/>
          <a:p>
            <a:fld id="{E9CDB1BE-92CF-4564-A0F0-0DC2E792EC96}" type="datetimeFigureOut">
              <a:rPr lang="en-ZA" smtClean="0"/>
              <a:t>2024/04/10</a:t>
            </a:fld>
            <a:endParaRPr lang="en-ZA"/>
          </a:p>
        </p:txBody>
      </p:sp>
      <p:sp>
        <p:nvSpPr>
          <p:cNvPr id="5" name="Footer Placeholder 4">
            <a:extLst>
              <a:ext uri="{FF2B5EF4-FFF2-40B4-BE49-F238E27FC236}">
                <a16:creationId xmlns:a16="http://schemas.microsoft.com/office/drawing/2014/main" id="{9139B1D9-B25C-5D55-E38B-0EB73D49B00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C7A8918-2224-0E41-604D-AC6A7701E324}"/>
              </a:ext>
            </a:extLst>
          </p:cNvPr>
          <p:cNvSpPr>
            <a:spLocks noGrp="1"/>
          </p:cNvSpPr>
          <p:nvPr>
            <p:ph type="sldNum" sz="quarter" idx="12"/>
          </p:nvPr>
        </p:nvSpPr>
        <p:spPr/>
        <p:txBody>
          <a:bodyPr/>
          <a:lstStyle/>
          <a:p>
            <a:fld id="{C0F1093A-7DE1-4761-BB91-DC9A19B61844}" type="slidenum">
              <a:rPr lang="en-ZA" smtClean="0"/>
              <a:t>‹#›</a:t>
            </a:fld>
            <a:endParaRPr lang="en-ZA"/>
          </a:p>
        </p:txBody>
      </p:sp>
    </p:spTree>
    <p:extLst>
      <p:ext uri="{BB962C8B-B14F-4D97-AF65-F5344CB8AC3E}">
        <p14:creationId xmlns:p14="http://schemas.microsoft.com/office/powerpoint/2010/main" val="119636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3A53-4532-7640-9664-50CE13D70C2B}"/>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2A54973-1C3E-336C-0317-BA09142A96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7D35AC8-816E-2B75-D796-6BD96161D6AB}"/>
              </a:ext>
            </a:extLst>
          </p:cNvPr>
          <p:cNvSpPr>
            <a:spLocks noGrp="1"/>
          </p:cNvSpPr>
          <p:nvPr>
            <p:ph type="dt" sz="half" idx="10"/>
          </p:nvPr>
        </p:nvSpPr>
        <p:spPr/>
        <p:txBody>
          <a:bodyPr/>
          <a:lstStyle/>
          <a:p>
            <a:fld id="{E9CDB1BE-92CF-4564-A0F0-0DC2E792EC96}" type="datetimeFigureOut">
              <a:rPr lang="en-ZA" smtClean="0"/>
              <a:t>2024/04/10</a:t>
            </a:fld>
            <a:endParaRPr lang="en-ZA"/>
          </a:p>
        </p:txBody>
      </p:sp>
      <p:sp>
        <p:nvSpPr>
          <p:cNvPr id="5" name="Footer Placeholder 4">
            <a:extLst>
              <a:ext uri="{FF2B5EF4-FFF2-40B4-BE49-F238E27FC236}">
                <a16:creationId xmlns:a16="http://schemas.microsoft.com/office/drawing/2014/main" id="{41B84BC6-47E7-B1B2-0D9F-24BE4A81927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97C47E9-94E2-E166-577B-FA7F278AF9DA}"/>
              </a:ext>
            </a:extLst>
          </p:cNvPr>
          <p:cNvSpPr>
            <a:spLocks noGrp="1"/>
          </p:cNvSpPr>
          <p:nvPr>
            <p:ph type="sldNum" sz="quarter" idx="12"/>
          </p:nvPr>
        </p:nvSpPr>
        <p:spPr/>
        <p:txBody>
          <a:bodyPr/>
          <a:lstStyle/>
          <a:p>
            <a:fld id="{C0F1093A-7DE1-4761-BB91-DC9A19B61844}" type="slidenum">
              <a:rPr lang="en-ZA" smtClean="0"/>
              <a:t>‹#›</a:t>
            </a:fld>
            <a:endParaRPr lang="en-ZA"/>
          </a:p>
        </p:txBody>
      </p:sp>
    </p:spTree>
    <p:extLst>
      <p:ext uri="{BB962C8B-B14F-4D97-AF65-F5344CB8AC3E}">
        <p14:creationId xmlns:p14="http://schemas.microsoft.com/office/powerpoint/2010/main" val="244641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BF2FF-4A09-08E7-AE8C-F5A7A64790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69870C7-0FCC-87C5-59E5-F2D6E1C870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C31C29A-7E08-5162-5D4E-49B6238B0FBB}"/>
              </a:ext>
            </a:extLst>
          </p:cNvPr>
          <p:cNvSpPr>
            <a:spLocks noGrp="1"/>
          </p:cNvSpPr>
          <p:nvPr>
            <p:ph type="dt" sz="half" idx="10"/>
          </p:nvPr>
        </p:nvSpPr>
        <p:spPr/>
        <p:txBody>
          <a:bodyPr/>
          <a:lstStyle/>
          <a:p>
            <a:fld id="{E9CDB1BE-92CF-4564-A0F0-0DC2E792EC96}" type="datetimeFigureOut">
              <a:rPr lang="en-ZA" smtClean="0"/>
              <a:t>2024/04/10</a:t>
            </a:fld>
            <a:endParaRPr lang="en-ZA"/>
          </a:p>
        </p:txBody>
      </p:sp>
      <p:sp>
        <p:nvSpPr>
          <p:cNvPr id="5" name="Footer Placeholder 4">
            <a:extLst>
              <a:ext uri="{FF2B5EF4-FFF2-40B4-BE49-F238E27FC236}">
                <a16:creationId xmlns:a16="http://schemas.microsoft.com/office/drawing/2014/main" id="{99F46C2E-5584-D7A5-BF44-D36B0139D93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24FCC4B-4579-1AA4-C680-FF7F6E8E9CDD}"/>
              </a:ext>
            </a:extLst>
          </p:cNvPr>
          <p:cNvSpPr>
            <a:spLocks noGrp="1"/>
          </p:cNvSpPr>
          <p:nvPr>
            <p:ph type="sldNum" sz="quarter" idx="12"/>
          </p:nvPr>
        </p:nvSpPr>
        <p:spPr/>
        <p:txBody>
          <a:bodyPr/>
          <a:lstStyle/>
          <a:p>
            <a:fld id="{C0F1093A-7DE1-4761-BB91-DC9A19B61844}" type="slidenum">
              <a:rPr lang="en-ZA" smtClean="0"/>
              <a:t>‹#›</a:t>
            </a:fld>
            <a:endParaRPr lang="en-ZA"/>
          </a:p>
        </p:txBody>
      </p:sp>
    </p:spTree>
    <p:extLst>
      <p:ext uri="{BB962C8B-B14F-4D97-AF65-F5344CB8AC3E}">
        <p14:creationId xmlns:p14="http://schemas.microsoft.com/office/powerpoint/2010/main" val="198690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063C-13A1-1B9C-9135-574799AAAA5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F802533-5A5B-5F68-882D-2825B72CB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CF7F880-67A7-6CA8-2D14-F8E9EB093930}"/>
              </a:ext>
            </a:extLst>
          </p:cNvPr>
          <p:cNvSpPr>
            <a:spLocks noGrp="1"/>
          </p:cNvSpPr>
          <p:nvPr>
            <p:ph type="dt" sz="half" idx="10"/>
          </p:nvPr>
        </p:nvSpPr>
        <p:spPr/>
        <p:txBody>
          <a:bodyPr/>
          <a:lstStyle/>
          <a:p>
            <a:fld id="{E9CDB1BE-92CF-4564-A0F0-0DC2E792EC96}" type="datetimeFigureOut">
              <a:rPr lang="en-ZA" smtClean="0"/>
              <a:t>2024/04/10</a:t>
            </a:fld>
            <a:endParaRPr lang="en-ZA"/>
          </a:p>
        </p:txBody>
      </p:sp>
      <p:sp>
        <p:nvSpPr>
          <p:cNvPr id="5" name="Footer Placeholder 4">
            <a:extLst>
              <a:ext uri="{FF2B5EF4-FFF2-40B4-BE49-F238E27FC236}">
                <a16:creationId xmlns:a16="http://schemas.microsoft.com/office/drawing/2014/main" id="{5585F854-8173-9352-5344-AA6E09B67F3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4EA25F5-E79C-F7BC-2B62-B489D1D980F4}"/>
              </a:ext>
            </a:extLst>
          </p:cNvPr>
          <p:cNvSpPr>
            <a:spLocks noGrp="1"/>
          </p:cNvSpPr>
          <p:nvPr>
            <p:ph type="sldNum" sz="quarter" idx="12"/>
          </p:nvPr>
        </p:nvSpPr>
        <p:spPr/>
        <p:txBody>
          <a:bodyPr/>
          <a:lstStyle/>
          <a:p>
            <a:fld id="{C0F1093A-7DE1-4761-BB91-DC9A19B61844}" type="slidenum">
              <a:rPr lang="en-ZA" smtClean="0"/>
              <a:t>‹#›</a:t>
            </a:fld>
            <a:endParaRPr lang="en-ZA"/>
          </a:p>
        </p:txBody>
      </p:sp>
    </p:spTree>
    <p:extLst>
      <p:ext uri="{BB962C8B-B14F-4D97-AF65-F5344CB8AC3E}">
        <p14:creationId xmlns:p14="http://schemas.microsoft.com/office/powerpoint/2010/main" val="52739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12AA6-B537-69B7-E97C-70B2548D26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7380B111-46FE-A902-D2BD-8941B34193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A1D5A4-65E5-569E-2008-DABE06B1556F}"/>
              </a:ext>
            </a:extLst>
          </p:cNvPr>
          <p:cNvSpPr>
            <a:spLocks noGrp="1"/>
          </p:cNvSpPr>
          <p:nvPr>
            <p:ph type="dt" sz="half" idx="10"/>
          </p:nvPr>
        </p:nvSpPr>
        <p:spPr/>
        <p:txBody>
          <a:bodyPr/>
          <a:lstStyle/>
          <a:p>
            <a:fld id="{E9CDB1BE-92CF-4564-A0F0-0DC2E792EC96}" type="datetimeFigureOut">
              <a:rPr lang="en-ZA" smtClean="0"/>
              <a:t>2024/04/10</a:t>
            </a:fld>
            <a:endParaRPr lang="en-ZA"/>
          </a:p>
        </p:txBody>
      </p:sp>
      <p:sp>
        <p:nvSpPr>
          <p:cNvPr id="5" name="Footer Placeholder 4">
            <a:extLst>
              <a:ext uri="{FF2B5EF4-FFF2-40B4-BE49-F238E27FC236}">
                <a16:creationId xmlns:a16="http://schemas.microsoft.com/office/drawing/2014/main" id="{3AD8A8FF-1C24-A781-B593-731F441ADA8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AC2EE4E-9DE5-3231-7A1B-6AAC86A82F75}"/>
              </a:ext>
            </a:extLst>
          </p:cNvPr>
          <p:cNvSpPr>
            <a:spLocks noGrp="1"/>
          </p:cNvSpPr>
          <p:nvPr>
            <p:ph type="sldNum" sz="quarter" idx="12"/>
          </p:nvPr>
        </p:nvSpPr>
        <p:spPr/>
        <p:txBody>
          <a:bodyPr/>
          <a:lstStyle/>
          <a:p>
            <a:fld id="{C0F1093A-7DE1-4761-BB91-DC9A19B61844}" type="slidenum">
              <a:rPr lang="en-ZA" smtClean="0"/>
              <a:t>‹#›</a:t>
            </a:fld>
            <a:endParaRPr lang="en-ZA"/>
          </a:p>
        </p:txBody>
      </p:sp>
    </p:spTree>
    <p:extLst>
      <p:ext uri="{BB962C8B-B14F-4D97-AF65-F5344CB8AC3E}">
        <p14:creationId xmlns:p14="http://schemas.microsoft.com/office/powerpoint/2010/main" val="368895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FAAE9-FA85-8C27-D9D0-9ED96F147DA8}"/>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494D2AE7-F426-83CE-F6B6-F8ABA9D2F4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BAB4A432-7A73-840A-7BE6-7D211EA03D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866B5D9A-DF21-1F3F-98AF-374D1EE8634A}"/>
              </a:ext>
            </a:extLst>
          </p:cNvPr>
          <p:cNvSpPr>
            <a:spLocks noGrp="1"/>
          </p:cNvSpPr>
          <p:nvPr>
            <p:ph type="dt" sz="half" idx="10"/>
          </p:nvPr>
        </p:nvSpPr>
        <p:spPr/>
        <p:txBody>
          <a:bodyPr/>
          <a:lstStyle/>
          <a:p>
            <a:fld id="{E9CDB1BE-92CF-4564-A0F0-0DC2E792EC96}" type="datetimeFigureOut">
              <a:rPr lang="en-ZA" smtClean="0"/>
              <a:t>2024/04/10</a:t>
            </a:fld>
            <a:endParaRPr lang="en-ZA"/>
          </a:p>
        </p:txBody>
      </p:sp>
      <p:sp>
        <p:nvSpPr>
          <p:cNvPr id="6" name="Footer Placeholder 5">
            <a:extLst>
              <a:ext uri="{FF2B5EF4-FFF2-40B4-BE49-F238E27FC236}">
                <a16:creationId xmlns:a16="http://schemas.microsoft.com/office/drawing/2014/main" id="{FA70003F-CE07-D5B8-D543-B5577077D9E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8E47CD5-F5AE-521E-A0D1-BD398E1577C0}"/>
              </a:ext>
            </a:extLst>
          </p:cNvPr>
          <p:cNvSpPr>
            <a:spLocks noGrp="1"/>
          </p:cNvSpPr>
          <p:nvPr>
            <p:ph type="sldNum" sz="quarter" idx="12"/>
          </p:nvPr>
        </p:nvSpPr>
        <p:spPr/>
        <p:txBody>
          <a:bodyPr/>
          <a:lstStyle/>
          <a:p>
            <a:fld id="{C0F1093A-7DE1-4761-BB91-DC9A19B61844}" type="slidenum">
              <a:rPr lang="en-ZA" smtClean="0"/>
              <a:t>‹#›</a:t>
            </a:fld>
            <a:endParaRPr lang="en-ZA"/>
          </a:p>
        </p:txBody>
      </p:sp>
    </p:spTree>
    <p:extLst>
      <p:ext uri="{BB962C8B-B14F-4D97-AF65-F5344CB8AC3E}">
        <p14:creationId xmlns:p14="http://schemas.microsoft.com/office/powerpoint/2010/main" val="475447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8199-B974-B9C5-878A-71A71FB488C3}"/>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C060BAA-5AF6-727B-E64C-285711B23F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FF94F0-D920-693F-2BB0-2BAE6E9A29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D16ABE8A-84BF-F2D3-942E-85A8E0E417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EBA889-3E68-08CF-8135-825A85C77A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080030C-0167-E168-9D6D-BEBA0B0FCAEE}"/>
              </a:ext>
            </a:extLst>
          </p:cNvPr>
          <p:cNvSpPr>
            <a:spLocks noGrp="1"/>
          </p:cNvSpPr>
          <p:nvPr>
            <p:ph type="dt" sz="half" idx="10"/>
          </p:nvPr>
        </p:nvSpPr>
        <p:spPr/>
        <p:txBody>
          <a:bodyPr/>
          <a:lstStyle/>
          <a:p>
            <a:fld id="{E9CDB1BE-92CF-4564-A0F0-0DC2E792EC96}" type="datetimeFigureOut">
              <a:rPr lang="en-ZA" smtClean="0"/>
              <a:t>2024/04/10</a:t>
            </a:fld>
            <a:endParaRPr lang="en-ZA"/>
          </a:p>
        </p:txBody>
      </p:sp>
      <p:sp>
        <p:nvSpPr>
          <p:cNvPr id="8" name="Footer Placeholder 7">
            <a:extLst>
              <a:ext uri="{FF2B5EF4-FFF2-40B4-BE49-F238E27FC236}">
                <a16:creationId xmlns:a16="http://schemas.microsoft.com/office/drawing/2014/main" id="{C18D1718-D769-F0BE-C403-576AD385CFBE}"/>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4D643A66-20C6-1EB6-9969-8287AB710BEF}"/>
              </a:ext>
            </a:extLst>
          </p:cNvPr>
          <p:cNvSpPr>
            <a:spLocks noGrp="1"/>
          </p:cNvSpPr>
          <p:nvPr>
            <p:ph type="sldNum" sz="quarter" idx="12"/>
          </p:nvPr>
        </p:nvSpPr>
        <p:spPr/>
        <p:txBody>
          <a:bodyPr/>
          <a:lstStyle/>
          <a:p>
            <a:fld id="{C0F1093A-7DE1-4761-BB91-DC9A19B61844}" type="slidenum">
              <a:rPr lang="en-ZA" smtClean="0"/>
              <a:t>‹#›</a:t>
            </a:fld>
            <a:endParaRPr lang="en-ZA"/>
          </a:p>
        </p:txBody>
      </p:sp>
    </p:spTree>
    <p:extLst>
      <p:ext uri="{BB962C8B-B14F-4D97-AF65-F5344CB8AC3E}">
        <p14:creationId xmlns:p14="http://schemas.microsoft.com/office/powerpoint/2010/main" val="65548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7DE9-C82B-2B8C-5EE1-82CC8FD4EAA7}"/>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5D1D4144-FFF5-172A-B981-DE4E5A7E7642}"/>
              </a:ext>
            </a:extLst>
          </p:cNvPr>
          <p:cNvSpPr>
            <a:spLocks noGrp="1"/>
          </p:cNvSpPr>
          <p:nvPr>
            <p:ph type="dt" sz="half" idx="10"/>
          </p:nvPr>
        </p:nvSpPr>
        <p:spPr/>
        <p:txBody>
          <a:bodyPr/>
          <a:lstStyle/>
          <a:p>
            <a:fld id="{E9CDB1BE-92CF-4564-A0F0-0DC2E792EC96}" type="datetimeFigureOut">
              <a:rPr lang="en-ZA" smtClean="0"/>
              <a:t>2024/04/10</a:t>
            </a:fld>
            <a:endParaRPr lang="en-ZA"/>
          </a:p>
        </p:txBody>
      </p:sp>
      <p:sp>
        <p:nvSpPr>
          <p:cNvPr id="4" name="Footer Placeholder 3">
            <a:extLst>
              <a:ext uri="{FF2B5EF4-FFF2-40B4-BE49-F238E27FC236}">
                <a16:creationId xmlns:a16="http://schemas.microsoft.com/office/drawing/2014/main" id="{A003C686-4A14-D886-F16C-1C8BAFC3263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1CE1DF89-ADD8-0E04-D858-E661AE57DF69}"/>
              </a:ext>
            </a:extLst>
          </p:cNvPr>
          <p:cNvSpPr>
            <a:spLocks noGrp="1"/>
          </p:cNvSpPr>
          <p:nvPr>
            <p:ph type="sldNum" sz="quarter" idx="12"/>
          </p:nvPr>
        </p:nvSpPr>
        <p:spPr/>
        <p:txBody>
          <a:bodyPr/>
          <a:lstStyle/>
          <a:p>
            <a:fld id="{C0F1093A-7DE1-4761-BB91-DC9A19B61844}" type="slidenum">
              <a:rPr lang="en-ZA" smtClean="0"/>
              <a:t>‹#›</a:t>
            </a:fld>
            <a:endParaRPr lang="en-ZA"/>
          </a:p>
        </p:txBody>
      </p:sp>
    </p:spTree>
    <p:extLst>
      <p:ext uri="{BB962C8B-B14F-4D97-AF65-F5344CB8AC3E}">
        <p14:creationId xmlns:p14="http://schemas.microsoft.com/office/powerpoint/2010/main" val="371714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BF8A02-C57C-AFD3-C0EC-6C6104BA5122}"/>
              </a:ext>
            </a:extLst>
          </p:cNvPr>
          <p:cNvSpPr>
            <a:spLocks noGrp="1"/>
          </p:cNvSpPr>
          <p:nvPr>
            <p:ph type="dt" sz="half" idx="10"/>
          </p:nvPr>
        </p:nvSpPr>
        <p:spPr/>
        <p:txBody>
          <a:bodyPr/>
          <a:lstStyle/>
          <a:p>
            <a:fld id="{E9CDB1BE-92CF-4564-A0F0-0DC2E792EC96}" type="datetimeFigureOut">
              <a:rPr lang="en-ZA" smtClean="0"/>
              <a:t>2024/04/10</a:t>
            </a:fld>
            <a:endParaRPr lang="en-ZA"/>
          </a:p>
        </p:txBody>
      </p:sp>
      <p:sp>
        <p:nvSpPr>
          <p:cNvPr id="3" name="Footer Placeholder 2">
            <a:extLst>
              <a:ext uri="{FF2B5EF4-FFF2-40B4-BE49-F238E27FC236}">
                <a16:creationId xmlns:a16="http://schemas.microsoft.com/office/drawing/2014/main" id="{E58D56E9-0C16-0091-5200-97724ED6C59F}"/>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140DDC22-278A-70D6-D163-C8CB18FF2E08}"/>
              </a:ext>
            </a:extLst>
          </p:cNvPr>
          <p:cNvSpPr>
            <a:spLocks noGrp="1"/>
          </p:cNvSpPr>
          <p:nvPr>
            <p:ph type="sldNum" sz="quarter" idx="12"/>
          </p:nvPr>
        </p:nvSpPr>
        <p:spPr/>
        <p:txBody>
          <a:bodyPr/>
          <a:lstStyle/>
          <a:p>
            <a:fld id="{C0F1093A-7DE1-4761-BB91-DC9A19B61844}" type="slidenum">
              <a:rPr lang="en-ZA" smtClean="0"/>
              <a:t>‹#›</a:t>
            </a:fld>
            <a:endParaRPr lang="en-ZA"/>
          </a:p>
        </p:txBody>
      </p:sp>
    </p:spTree>
    <p:extLst>
      <p:ext uri="{BB962C8B-B14F-4D97-AF65-F5344CB8AC3E}">
        <p14:creationId xmlns:p14="http://schemas.microsoft.com/office/powerpoint/2010/main" val="114954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F17C-32AF-C94F-77BD-2C5B0FFE2C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6A5E279C-4D5E-A4E1-835A-9720E8C73D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D420B373-4B1C-530D-0841-ACC6BE075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1E8151-8555-1A14-5AD6-B3CEBD390517}"/>
              </a:ext>
            </a:extLst>
          </p:cNvPr>
          <p:cNvSpPr>
            <a:spLocks noGrp="1"/>
          </p:cNvSpPr>
          <p:nvPr>
            <p:ph type="dt" sz="half" idx="10"/>
          </p:nvPr>
        </p:nvSpPr>
        <p:spPr/>
        <p:txBody>
          <a:bodyPr/>
          <a:lstStyle/>
          <a:p>
            <a:fld id="{E9CDB1BE-92CF-4564-A0F0-0DC2E792EC96}" type="datetimeFigureOut">
              <a:rPr lang="en-ZA" smtClean="0"/>
              <a:t>2024/04/10</a:t>
            </a:fld>
            <a:endParaRPr lang="en-ZA"/>
          </a:p>
        </p:txBody>
      </p:sp>
      <p:sp>
        <p:nvSpPr>
          <p:cNvPr id="6" name="Footer Placeholder 5">
            <a:extLst>
              <a:ext uri="{FF2B5EF4-FFF2-40B4-BE49-F238E27FC236}">
                <a16:creationId xmlns:a16="http://schemas.microsoft.com/office/drawing/2014/main" id="{7FBA4E15-C1E8-83B1-CD0D-7AD91DED595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277AC6F-8F11-E886-68D4-18F448AF4A3E}"/>
              </a:ext>
            </a:extLst>
          </p:cNvPr>
          <p:cNvSpPr>
            <a:spLocks noGrp="1"/>
          </p:cNvSpPr>
          <p:nvPr>
            <p:ph type="sldNum" sz="quarter" idx="12"/>
          </p:nvPr>
        </p:nvSpPr>
        <p:spPr/>
        <p:txBody>
          <a:bodyPr/>
          <a:lstStyle/>
          <a:p>
            <a:fld id="{C0F1093A-7DE1-4761-BB91-DC9A19B61844}" type="slidenum">
              <a:rPr lang="en-ZA" smtClean="0"/>
              <a:t>‹#›</a:t>
            </a:fld>
            <a:endParaRPr lang="en-ZA"/>
          </a:p>
        </p:txBody>
      </p:sp>
    </p:spTree>
    <p:extLst>
      <p:ext uri="{BB962C8B-B14F-4D97-AF65-F5344CB8AC3E}">
        <p14:creationId xmlns:p14="http://schemas.microsoft.com/office/powerpoint/2010/main" val="1136934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8CF0-E1B8-2A36-E418-C4A3327CB5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2CAE15F0-57DD-2D76-1739-68EE3210EE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7DCAC90E-B53A-715C-F7C8-BFFAA0F025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6B322-726E-0936-F729-C8F8FD7F6D9F}"/>
              </a:ext>
            </a:extLst>
          </p:cNvPr>
          <p:cNvSpPr>
            <a:spLocks noGrp="1"/>
          </p:cNvSpPr>
          <p:nvPr>
            <p:ph type="dt" sz="half" idx="10"/>
          </p:nvPr>
        </p:nvSpPr>
        <p:spPr/>
        <p:txBody>
          <a:bodyPr/>
          <a:lstStyle/>
          <a:p>
            <a:fld id="{E9CDB1BE-92CF-4564-A0F0-0DC2E792EC96}" type="datetimeFigureOut">
              <a:rPr lang="en-ZA" smtClean="0"/>
              <a:t>2024/04/10</a:t>
            </a:fld>
            <a:endParaRPr lang="en-ZA"/>
          </a:p>
        </p:txBody>
      </p:sp>
      <p:sp>
        <p:nvSpPr>
          <p:cNvPr id="6" name="Footer Placeholder 5">
            <a:extLst>
              <a:ext uri="{FF2B5EF4-FFF2-40B4-BE49-F238E27FC236}">
                <a16:creationId xmlns:a16="http://schemas.microsoft.com/office/drawing/2014/main" id="{E7CA3738-D798-C030-A0E7-04EDEFA819E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9F3FA2A-0739-EDB6-B910-1B7BC02F2EE8}"/>
              </a:ext>
            </a:extLst>
          </p:cNvPr>
          <p:cNvSpPr>
            <a:spLocks noGrp="1"/>
          </p:cNvSpPr>
          <p:nvPr>
            <p:ph type="sldNum" sz="quarter" idx="12"/>
          </p:nvPr>
        </p:nvSpPr>
        <p:spPr/>
        <p:txBody>
          <a:bodyPr/>
          <a:lstStyle/>
          <a:p>
            <a:fld id="{C0F1093A-7DE1-4761-BB91-DC9A19B61844}" type="slidenum">
              <a:rPr lang="en-ZA" smtClean="0"/>
              <a:t>‹#›</a:t>
            </a:fld>
            <a:endParaRPr lang="en-ZA"/>
          </a:p>
        </p:txBody>
      </p:sp>
    </p:spTree>
    <p:extLst>
      <p:ext uri="{BB962C8B-B14F-4D97-AF65-F5344CB8AC3E}">
        <p14:creationId xmlns:p14="http://schemas.microsoft.com/office/powerpoint/2010/main" val="3224789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1329C3-91FC-4337-61FF-D9F29BDE80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DB35CE9-A393-3D35-BEB7-3D2A6E21E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53FE545-4690-E317-369C-3127408A25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DB1BE-92CF-4564-A0F0-0DC2E792EC96}" type="datetimeFigureOut">
              <a:rPr lang="en-ZA" smtClean="0"/>
              <a:t>2024/04/10</a:t>
            </a:fld>
            <a:endParaRPr lang="en-ZA"/>
          </a:p>
        </p:txBody>
      </p:sp>
      <p:sp>
        <p:nvSpPr>
          <p:cNvPr id="5" name="Footer Placeholder 4">
            <a:extLst>
              <a:ext uri="{FF2B5EF4-FFF2-40B4-BE49-F238E27FC236}">
                <a16:creationId xmlns:a16="http://schemas.microsoft.com/office/drawing/2014/main" id="{AF89B927-0F1C-7076-743F-809CC6728B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F26EAF03-0965-AA7B-2AE0-F92BA08D4F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1093A-7DE1-4761-BB91-DC9A19B61844}" type="slidenum">
              <a:rPr lang="en-ZA" smtClean="0"/>
              <a:t>‹#›</a:t>
            </a:fld>
            <a:endParaRPr lang="en-ZA"/>
          </a:p>
        </p:txBody>
      </p:sp>
    </p:spTree>
    <p:extLst>
      <p:ext uri="{BB962C8B-B14F-4D97-AF65-F5344CB8AC3E}">
        <p14:creationId xmlns:p14="http://schemas.microsoft.com/office/powerpoint/2010/main" val="1476036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www.equipmentmaintenancesoftware.net/"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1998913-76E4-E6A6-D4E0-9FA547B1A235}"/>
              </a:ext>
            </a:extLst>
          </p:cNvPr>
          <p:cNvSpPr txBox="1"/>
          <p:nvPr/>
        </p:nvSpPr>
        <p:spPr>
          <a:xfrm>
            <a:off x="1001684" y="170412"/>
            <a:ext cx="10178934" cy="132873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1" kern="1200" dirty="0">
                <a:solidFill>
                  <a:schemeClr val="tx1"/>
                </a:solidFill>
                <a:effectLst/>
                <a:latin typeface="+mj-lt"/>
                <a:ea typeface="+mj-ea"/>
                <a:cs typeface="+mj-cs"/>
              </a:rPr>
              <a:t>Monitor and control the maintenance of office equipment - 13931</a:t>
            </a:r>
            <a:endParaRPr lang="en-US" sz="3600" b="1" kern="1200" dirty="0">
              <a:solidFill>
                <a:schemeClr val="tx1"/>
              </a:solidFill>
              <a:latin typeface="+mj-lt"/>
              <a:ea typeface="+mj-ea"/>
              <a:cs typeface="+mj-cs"/>
            </a:endParaRPr>
          </a:p>
        </p:txBody>
      </p:sp>
      <p:pic>
        <p:nvPicPr>
          <p:cNvPr id="6" name="Picture 5" descr="Several office furniture and equipment&#10;&#10;Description automatically generated with medium confidence">
            <a:extLst>
              <a:ext uri="{FF2B5EF4-FFF2-40B4-BE49-F238E27FC236}">
                <a16:creationId xmlns:a16="http://schemas.microsoft.com/office/drawing/2014/main" id="{34BE86E2-78E7-DB8E-96AD-27CD214F64D7}"/>
              </a:ext>
            </a:extLst>
          </p:cNvPr>
          <p:cNvPicPr>
            <a:picLocks noChangeAspect="1"/>
          </p:cNvPicPr>
          <p:nvPr/>
        </p:nvPicPr>
        <p:blipFill rotWithShape="1">
          <a:blip r:embed="rId2">
            <a:extLst>
              <a:ext uri="{28A0092B-C50C-407E-A947-70E740481C1C}">
                <a14:useLocalDpi xmlns:a14="http://schemas.microsoft.com/office/drawing/2010/main" val="0"/>
              </a:ext>
            </a:extLst>
          </a:blip>
          <a:srcRect t="21272" r="-2" b="11690"/>
          <a:stretch/>
        </p:blipFill>
        <p:spPr>
          <a:xfrm>
            <a:off x="198741" y="2410448"/>
            <a:ext cx="5803323" cy="3890357"/>
          </a:xfrm>
          <a:prstGeom prst="rect">
            <a:avLst/>
          </a:prstGeom>
        </p:spPr>
      </p:pic>
      <p:pic>
        <p:nvPicPr>
          <p:cNvPr id="3" name="Picture 2" descr="A group of objects with text&#10;&#10;Description automatically generated">
            <a:extLst>
              <a:ext uri="{FF2B5EF4-FFF2-40B4-BE49-F238E27FC236}">
                <a16:creationId xmlns:a16="http://schemas.microsoft.com/office/drawing/2014/main" id="{51072A6E-5E9B-2104-BEA8-48807103A933}"/>
              </a:ext>
            </a:extLst>
          </p:cNvPr>
          <p:cNvPicPr>
            <a:picLocks noChangeAspect="1"/>
          </p:cNvPicPr>
          <p:nvPr/>
        </p:nvPicPr>
        <p:blipFill rotWithShape="1">
          <a:blip r:embed="rId3">
            <a:extLst>
              <a:ext uri="{28A0092B-C50C-407E-A947-70E740481C1C}">
                <a14:useLocalDpi xmlns:a14="http://schemas.microsoft.com/office/drawing/2010/main" val="0"/>
              </a:ext>
            </a:extLst>
          </a:blip>
          <a:srcRect l="8232" t="15578" r="8232" b="9317"/>
          <a:stretch/>
        </p:blipFill>
        <p:spPr>
          <a:xfrm>
            <a:off x="6189934" y="3016469"/>
            <a:ext cx="5803323" cy="2921876"/>
          </a:xfrm>
          <a:prstGeom prst="rect">
            <a:avLst/>
          </a:prstGeom>
        </p:spPr>
      </p:pic>
    </p:spTree>
    <p:extLst>
      <p:ext uri="{BB962C8B-B14F-4D97-AF65-F5344CB8AC3E}">
        <p14:creationId xmlns:p14="http://schemas.microsoft.com/office/powerpoint/2010/main" val="404634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F376BE-9EDF-3F3D-45B3-741E1DC5F9EE}"/>
              </a:ext>
            </a:extLst>
          </p:cNvPr>
          <p:cNvSpPr txBox="1"/>
          <p:nvPr/>
        </p:nvSpPr>
        <p:spPr>
          <a:xfrm>
            <a:off x="309880" y="161003"/>
            <a:ext cx="11572240" cy="3359061"/>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There should be a lot of different features, especially when it comes to computer cleanup software. The more you are able to have in one software package, the better. </a:t>
            </a:r>
          </a:p>
          <a:p>
            <a:pPr>
              <a:lnSpc>
                <a:spcPct val="150000"/>
              </a:lnSpc>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The</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1"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equipment maintenance software</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a:t>
            </a:r>
            <a:r>
              <a:rPr lang="en-US" sz="2400" dirty="0">
                <a:effectLst/>
                <a:latin typeface="Calibri" panose="020F0502020204030204" pitchFamily="34" charset="0"/>
                <a:ea typeface="Calibri" panose="020F0502020204030204" pitchFamily="34" charset="0"/>
                <a:cs typeface="Calibri" panose="020F0502020204030204" pitchFamily="34" charset="0"/>
              </a:rPr>
              <a:t>hould also make it easy to schedule maintenance, and make it easy to track its history. You should be able to look at these whenever you want, and be able to find it quickly. </a:t>
            </a:r>
            <a:endParaRPr lang="en-ZA" sz="2400"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descr="A person looking at a computer&#10;&#10;Description automatically generated">
            <a:extLst>
              <a:ext uri="{FF2B5EF4-FFF2-40B4-BE49-F238E27FC236}">
                <a16:creationId xmlns:a16="http://schemas.microsoft.com/office/drawing/2014/main" id="{FC12C926-65E7-E048-0148-58D3BC120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766" y="3952240"/>
            <a:ext cx="4870194" cy="2560780"/>
          </a:xfrm>
          <a:prstGeom prst="rect">
            <a:avLst/>
          </a:prstGeom>
          <a:ln>
            <a:noFill/>
          </a:ln>
          <a:effectLst>
            <a:softEdge rad="112500"/>
          </a:effectLst>
        </p:spPr>
      </p:pic>
      <p:pic>
        <p:nvPicPr>
          <p:cNvPr id="5" name="Picture 4" descr="A person with glasses on his head looking at a computer&#10;&#10;Description automatically generated">
            <a:extLst>
              <a:ext uri="{FF2B5EF4-FFF2-40B4-BE49-F238E27FC236}">
                <a16:creationId xmlns:a16="http://schemas.microsoft.com/office/drawing/2014/main" id="{6C0CDCB8-5717-AF2C-D77A-2AE1057CCF25}"/>
              </a:ext>
            </a:extLst>
          </p:cNvPr>
          <p:cNvPicPr>
            <a:picLocks noChangeAspect="1"/>
          </p:cNvPicPr>
          <p:nvPr/>
        </p:nvPicPr>
        <p:blipFill rotWithShape="1">
          <a:blip r:embed="rId4">
            <a:extLst>
              <a:ext uri="{28A0092B-C50C-407E-A947-70E740481C1C}">
                <a14:useLocalDpi xmlns:a14="http://schemas.microsoft.com/office/drawing/2010/main" val="0"/>
              </a:ext>
            </a:extLst>
          </a:blip>
          <a:srcRect b="9273"/>
          <a:stretch/>
        </p:blipFill>
        <p:spPr>
          <a:xfrm>
            <a:off x="6927991" y="3180080"/>
            <a:ext cx="5278070" cy="3437990"/>
          </a:xfrm>
          <a:prstGeom prst="rect">
            <a:avLst/>
          </a:prstGeom>
          <a:ln>
            <a:noFill/>
          </a:ln>
          <a:effectLst>
            <a:softEdge rad="112500"/>
          </a:effectLst>
        </p:spPr>
      </p:pic>
    </p:spTree>
    <p:extLst>
      <p:ext uri="{BB962C8B-B14F-4D97-AF65-F5344CB8AC3E}">
        <p14:creationId xmlns:p14="http://schemas.microsoft.com/office/powerpoint/2010/main" val="4356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D2B2EE-7C6E-3BA6-8BEA-987A869A346C}"/>
              </a:ext>
            </a:extLst>
          </p:cNvPr>
          <p:cNvSpPr txBox="1"/>
          <p:nvPr/>
        </p:nvSpPr>
        <p:spPr>
          <a:xfrm>
            <a:off x="1056640" y="568157"/>
            <a:ext cx="9174480" cy="646331"/>
          </a:xfrm>
          <a:prstGeom prst="rect">
            <a:avLst/>
          </a:prstGeom>
          <a:noFill/>
        </p:spPr>
        <p:txBody>
          <a:bodyPr wrap="square">
            <a:spAutoFit/>
          </a:bodyPr>
          <a:lstStyle/>
          <a:p>
            <a:r>
              <a:rPr lang="en-US" sz="3600" b="1" dirty="0"/>
              <a:t>Monitor and liaise with maintenance providers </a:t>
            </a:r>
            <a:endParaRPr lang="en-ZA" sz="3600" b="1" dirty="0"/>
          </a:p>
        </p:txBody>
      </p:sp>
      <p:sp>
        <p:nvSpPr>
          <p:cNvPr id="2" name="TextBox 1">
            <a:extLst>
              <a:ext uri="{FF2B5EF4-FFF2-40B4-BE49-F238E27FC236}">
                <a16:creationId xmlns:a16="http://schemas.microsoft.com/office/drawing/2014/main" id="{6F9CF41D-6990-6F5C-4893-368C6CEF6DED}"/>
              </a:ext>
            </a:extLst>
          </p:cNvPr>
          <p:cNvSpPr txBox="1"/>
          <p:nvPr/>
        </p:nvSpPr>
        <p:spPr>
          <a:xfrm>
            <a:off x="741680" y="1478062"/>
            <a:ext cx="10556240" cy="120032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2400" dirty="0"/>
              <a:t>Maintenance procedures typically refer to inspection and repairs of various machines or buildings to ensure there are no problems that might halt production or use. </a:t>
            </a:r>
          </a:p>
        </p:txBody>
      </p:sp>
      <p:sp>
        <p:nvSpPr>
          <p:cNvPr id="5" name="TextBox 4">
            <a:extLst>
              <a:ext uri="{FF2B5EF4-FFF2-40B4-BE49-F238E27FC236}">
                <a16:creationId xmlns:a16="http://schemas.microsoft.com/office/drawing/2014/main" id="{911CAF29-59B1-4F0C-935E-6B0451479260}"/>
              </a:ext>
            </a:extLst>
          </p:cNvPr>
          <p:cNvSpPr txBox="1"/>
          <p:nvPr/>
        </p:nvSpPr>
        <p:spPr>
          <a:xfrm>
            <a:off x="741680" y="2941964"/>
            <a:ext cx="10881360" cy="120032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2400" dirty="0"/>
              <a:t>A maintenance agreement for office equipment is a service contract providing for an outside company to keep your office equipment in good operating condition, or to come in when called to fix a problem with the equipment. </a:t>
            </a:r>
          </a:p>
        </p:txBody>
      </p:sp>
      <p:sp>
        <p:nvSpPr>
          <p:cNvPr id="6" name="TextBox 5">
            <a:extLst>
              <a:ext uri="{FF2B5EF4-FFF2-40B4-BE49-F238E27FC236}">
                <a16:creationId xmlns:a16="http://schemas.microsoft.com/office/drawing/2014/main" id="{84B020C6-463C-DC39-4AFE-13BCDD637641}"/>
              </a:ext>
            </a:extLst>
          </p:cNvPr>
          <p:cNvSpPr txBox="1"/>
          <p:nvPr/>
        </p:nvSpPr>
        <p:spPr>
          <a:xfrm>
            <a:off x="741680" y="5295035"/>
            <a:ext cx="11003280"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2400" dirty="0"/>
              <a:t> In exchange for a fixed annual fee, the manufacturer will bear the financial risk and handle the equipment maintenance and repairs. </a:t>
            </a:r>
            <a:endParaRPr lang="en-ZA" sz="2400" dirty="0"/>
          </a:p>
        </p:txBody>
      </p:sp>
      <p:sp>
        <p:nvSpPr>
          <p:cNvPr id="7" name="TextBox 6">
            <a:extLst>
              <a:ext uri="{FF2B5EF4-FFF2-40B4-BE49-F238E27FC236}">
                <a16:creationId xmlns:a16="http://schemas.microsoft.com/office/drawing/2014/main" id="{165F3FC6-329C-5DA7-5786-2AA257F56A43}"/>
              </a:ext>
            </a:extLst>
          </p:cNvPr>
          <p:cNvSpPr txBox="1"/>
          <p:nvPr/>
        </p:nvSpPr>
        <p:spPr>
          <a:xfrm>
            <a:off x="741680" y="4405867"/>
            <a:ext cx="9804400"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dirty="0"/>
              <a:t>When equipment breaks down, there are costs associated with repairing it.</a:t>
            </a:r>
          </a:p>
        </p:txBody>
      </p:sp>
    </p:spTree>
    <p:extLst>
      <p:ext uri="{BB962C8B-B14F-4D97-AF65-F5344CB8AC3E}">
        <p14:creationId xmlns:p14="http://schemas.microsoft.com/office/powerpoint/2010/main" val="21774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250ADC-EFAA-73AF-AF66-D901326B287E}"/>
              </a:ext>
            </a:extLst>
          </p:cNvPr>
          <p:cNvSpPr txBox="1"/>
          <p:nvPr/>
        </p:nvSpPr>
        <p:spPr>
          <a:xfrm>
            <a:off x="2127461" y="2928451"/>
            <a:ext cx="7758219" cy="114307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pPr>
            <a:r>
              <a:rPr lang="en-US" sz="2400" dirty="0"/>
              <a:t>Maintenance agreements cover equipment for a certain time period, which should be clearly identified in the agreement.</a:t>
            </a:r>
            <a:endParaRPr lang="en-ZA" sz="2400" dirty="0"/>
          </a:p>
        </p:txBody>
      </p:sp>
      <p:sp>
        <p:nvSpPr>
          <p:cNvPr id="4" name="TextBox 3">
            <a:extLst>
              <a:ext uri="{FF2B5EF4-FFF2-40B4-BE49-F238E27FC236}">
                <a16:creationId xmlns:a16="http://schemas.microsoft.com/office/drawing/2014/main" id="{04713D04-E817-641C-1E0C-5E864F42AB26}"/>
              </a:ext>
            </a:extLst>
          </p:cNvPr>
          <p:cNvSpPr txBox="1"/>
          <p:nvPr/>
        </p:nvSpPr>
        <p:spPr>
          <a:xfrm>
            <a:off x="970280" y="4455938"/>
            <a:ext cx="10566400" cy="22510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en-US" sz="2400" b="1" dirty="0"/>
              <a:t>Record Keeping System</a:t>
            </a:r>
          </a:p>
          <a:p>
            <a:pPr>
              <a:lnSpc>
                <a:spcPct val="150000"/>
              </a:lnSpc>
            </a:pPr>
            <a:r>
              <a:rPr lang="en-US" sz="2400" dirty="0"/>
              <a:t>Organize your preventative maintenance program by implementing a record keeping system. Track equipment failures, part replacements and the frequency of equipment use. </a:t>
            </a:r>
          </a:p>
        </p:txBody>
      </p:sp>
      <p:pic>
        <p:nvPicPr>
          <p:cNvPr id="6" name="Picture 5" descr="A computer with several folders on it&#10;&#10;Description automatically generated">
            <a:extLst>
              <a:ext uri="{FF2B5EF4-FFF2-40B4-BE49-F238E27FC236}">
                <a16:creationId xmlns:a16="http://schemas.microsoft.com/office/drawing/2014/main" id="{7BE1296B-05F4-49C8-4AEE-C58EC9651652}"/>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1113" t="6164" r="6211" b="7825"/>
          <a:stretch/>
        </p:blipFill>
        <p:spPr>
          <a:xfrm>
            <a:off x="4743661" y="321562"/>
            <a:ext cx="3840480" cy="2286919"/>
          </a:xfrm>
          <a:prstGeom prst="rect">
            <a:avLst/>
          </a:prstGeom>
        </p:spPr>
      </p:pic>
      <p:pic>
        <p:nvPicPr>
          <p:cNvPr id="3" name="Picture 2" descr="Close-up of a file folder&#10;&#10;Description automatically generated">
            <a:extLst>
              <a:ext uri="{FF2B5EF4-FFF2-40B4-BE49-F238E27FC236}">
                <a16:creationId xmlns:a16="http://schemas.microsoft.com/office/drawing/2014/main" id="{0716EF94-3208-D100-3223-4EA7C5A22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6837" y="704684"/>
            <a:ext cx="2951781" cy="1652997"/>
          </a:xfrm>
          <a:prstGeom prst="rect">
            <a:avLst/>
          </a:prstGeom>
        </p:spPr>
      </p:pic>
      <p:pic>
        <p:nvPicPr>
          <p:cNvPr id="8" name="Picture 7" descr="A person holding papers in front of a folder&#10;&#10;Description automatically generated">
            <a:extLst>
              <a:ext uri="{FF2B5EF4-FFF2-40B4-BE49-F238E27FC236}">
                <a16:creationId xmlns:a16="http://schemas.microsoft.com/office/drawing/2014/main" id="{9B502849-9F9D-65C5-0345-35EAB3688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382" y="527983"/>
            <a:ext cx="3748158" cy="1874079"/>
          </a:xfrm>
          <a:prstGeom prst="rect">
            <a:avLst/>
          </a:prstGeom>
          <a:ln>
            <a:noFill/>
          </a:ln>
          <a:effectLst>
            <a:softEdge rad="112500"/>
          </a:effectLst>
        </p:spPr>
      </p:pic>
    </p:spTree>
    <p:extLst>
      <p:ext uri="{BB962C8B-B14F-4D97-AF65-F5344CB8AC3E}">
        <p14:creationId xmlns:p14="http://schemas.microsoft.com/office/powerpoint/2010/main" val="391452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F6A247-5333-C3C3-B7BB-AA12D9A09C82}"/>
              </a:ext>
            </a:extLst>
          </p:cNvPr>
          <p:cNvSpPr txBox="1"/>
          <p:nvPr/>
        </p:nvSpPr>
        <p:spPr>
          <a:xfrm>
            <a:off x="441960" y="387547"/>
            <a:ext cx="11587479" cy="2542363"/>
          </a:xfrm>
          <a:prstGeom prst="rect">
            <a:avLst/>
          </a:prstGeom>
          <a:noFill/>
        </p:spPr>
        <p:txBody>
          <a:bodyPr wrap="square">
            <a:spAutoFit/>
          </a:bodyPr>
          <a:lstStyle/>
          <a:p>
            <a:pPr>
              <a:lnSpc>
                <a:spcPct val="150000"/>
              </a:lnSpc>
            </a:pPr>
            <a:r>
              <a:rPr lang="en-US" sz="2400" b="1" dirty="0"/>
              <a:t>Repair Schedules</a:t>
            </a:r>
          </a:p>
          <a:p>
            <a:pPr>
              <a:lnSpc>
                <a:spcPct val="150000"/>
              </a:lnSpc>
            </a:pPr>
            <a:r>
              <a:rPr lang="en-US" sz="2400" dirty="0"/>
              <a:t>Based on the information you've been collecting in your record keeping database, you can devise a schedule for your maintenance program. </a:t>
            </a:r>
          </a:p>
          <a:p>
            <a:pPr algn="ctr">
              <a:lnSpc>
                <a:spcPct val="150000"/>
              </a:lnSpc>
            </a:pPr>
            <a:endParaRPr lang="en-US" b="1" i="1" dirty="0">
              <a:highlight>
                <a:srgbClr val="FFFF00"/>
              </a:highlight>
            </a:endParaRPr>
          </a:p>
          <a:p>
            <a:pPr algn="ctr">
              <a:lnSpc>
                <a:spcPct val="150000"/>
              </a:lnSpc>
            </a:pPr>
            <a:r>
              <a:rPr lang="en-US" b="1" i="1" dirty="0">
                <a:highlight>
                  <a:srgbClr val="FFFF00"/>
                </a:highlight>
              </a:rPr>
              <a:t>However, one person should be in charge of making sure everyone else follows the schedule.</a:t>
            </a:r>
          </a:p>
        </p:txBody>
      </p:sp>
      <p:pic>
        <p:nvPicPr>
          <p:cNvPr id="4" name="Picture 3" descr="A log in a machine&#10;&#10;Description automatically generated with low confidence">
            <a:extLst>
              <a:ext uri="{FF2B5EF4-FFF2-40B4-BE49-F238E27FC236}">
                <a16:creationId xmlns:a16="http://schemas.microsoft.com/office/drawing/2014/main" id="{F607B97B-7FA3-88FB-47DE-FB0513927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1" y="3219917"/>
            <a:ext cx="6999702" cy="3378160"/>
          </a:xfrm>
          <a:prstGeom prst="rect">
            <a:avLst/>
          </a:prstGeom>
        </p:spPr>
      </p:pic>
      <p:pic>
        <p:nvPicPr>
          <p:cNvPr id="6" name="Picture 5" descr="A diagram of a workflow&#10;&#10;Description automatically generated">
            <a:extLst>
              <a:ext uri="{FF2B5EF4-FFF2-40B4-BE49-F238E27FC236}">
                <a16:creationId xmlns:a16="http://schemas.microsoft.com/office/drawing/2014/main" id="{511C280D-C6FF-66F3-0DFC-B204C781C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8790" y="3219917"/>
            <a:ext cx="3420802" cy="3250536"/>
          </a:xfrm>
          <a:prstGeom prst="rect">
            <a:avLst/>
          </a:prstGeom>
        </p:spPr>
      </p:pic>
    </p:spTree>
    <p:extLst>
      <p:ext uri="{BB962C8B-B14F-4D97-AF65-F5344CB8AC3E}">
        <p14:creationId xmlns:p14="http://schemas.microsoft.com/office/powerpoint/2010/main" val="45691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E277D5-2E35-BDA8-7051-2B9C0D1BB990}"/>
              </a:ext>
            </a:extLst>
          </p:cNvPr>
          <p:cNvSpPr txBox="1"/>
          <p:nvPr/>
        </p:nvSpPr>
        <p:spPr>
          <a:xfrm>
            <a:off x="370840" y="379720"/>
            <a:ext cx="11450320" cy="1697068"/>
          </a:xfrm>
          <a:prstGeom prst="rect">
            <a:avLst/>
          </a:prstGeom>
          <a:noFill/>
        </p:spPr>
        <p:txBody>
          <a:bodyPr wrap="square">
            <a:spAutoFit/>
          </a:bodyPr>
          <a:lstStyle/>
          <a:p>
            <a:pPr>
              <a:lnSpc>
                <a:spcPct val="150000"/>
              </a:lnSpc>
            </a:pPr>
            <a:r>
              <a:rPr lang="en-US" sz="2400" b="1" dirty="0"/>
              <a:t>Teamwork</a:t>
            </a:r>
          </a:p>
          <a:p>
            <a:pPr marL="342900" indent="-342900">
              <a:lnSpc>
                <a:spcPct val="150000"/>
              </a:lnSpc>
              <a:buFont typeface="Arial" panose="020B0604020202020204" pitchFamily="34" charset="0"/>
              <a:buChar char="•"/>
            </a:pPr>
            <a:r>
              <a:rPr lang="en-US" sz="2400" dirty="0"/>
              <a:t>Management should be involved at some level so that the employees know the importance of the preventative maintenance program to the company. </a:t>
            </a:r>
          </a:p>
        </p:txBody>
      </p:sp>
      <p:pic>
        <p:nvPicPr>
          <p:cNvPr id="4" name="Picture 3" descr="A cartoon of a person running on a graph&#10;&#10;Description automatically generated">
            <a:extLst>
              <a:ext uri="{FF2B5EF4-FFF2-40B4-BE49-F238E27FC236}">
                <a16:creationId xmlns:a16="http://schemas.microsoft.com/office/drawing/2014/main" id="{ECDED959-F07B-FD74-1C08-DD4FBD2A6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717" y="4043549"/>
            <a:ext cx="4500563" cy="2434731"/>
          </a:xfrm>
          <a:prstGeom prst="rect">
            <a:avLst/>
          </a:prstGeom>
        </p:spPr>
      </p:pic>
      <p:pic>
        <p:nvPicPr>
          <p:cNvPr id="6" name="Picture 5" descr="A person holding a trophy up on a gift box&#10;&#10;Description automatically generated">
            <a:extLst>
              <a:ext uri="{FF2B5EF4-FFF2-40B4-BE49-F238E27FC236}">
                <a16:creationId xmlns:a16="http://schemas.microsoft.com/office/drawing/2014/main" id="{88D2B2B6-7A66-7AC8-507E-C6453F87F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353" y="3429000"/>
            <a:ext cx="5844243" cy="3278269"/>
          </a:xfrm>
          <a:prstGeom prst="rect">
            <a:avLst/>
          </a:prstGeom>
        </p:spPr>
      </p:pic>
    </p:spTree>
    <p:extLst>
      <p:ext uri="{BB962C8B-B14F-4D97-AF65-F5344CB8AC3E}">
        <p14:creationId xmlns:p14="http://schemas.microsoft.com/office/powerpoint/2010/main" val="1786909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CD803E8-19A7-42D3-3845-48752DE4D9C4}"/>
              </a:ext>
            </a:extLst>
          </p:cNvPr>
          <p:cNvSpPr txBox="1"/>
          <p:nvPr/>
        </p:nvSpPr>
        <p:spPr>
          <a:xfrm>
            <a:off x="254000" y="196264"/>
            <a:ext cx="11521440" cy="3234860"/>
          </a:xfrm>
          <a:prstGeom prst="rect">
            <a:avLst/>
          </a:prstGeom>
          <a:noFill/>
        </p:spPr>
        <p:txBody>
          <a:bodyPr wrap="square">
            <a:spAutoFit/>
          </a:bodyPr>
          <a:lstStyle/>
          <a:p>
            <a:pPr>
              <a:lnSpc>
                <a:spcPct val="150000"/>
              </a:lnSpc>
            </a:pPr>
            <a:r>
              <a:rPr lang="en-US" sz="2400" b="1" dirty="0"/>
              <a:t>Inventories and lists of supplies</a:t>
            </a:r>
          </a:p>
          <a:p>
            <a:pPr>
              <a:lnSpc>
                <a:spcPct val="150000"/>
              </a:lnSpc>
            </a:pPr>
            <a:r>
              <a:rPr lang="en-US" sz="2400" dirty="0"/>
              <a:t>An inventory shows details of all equipment and stores that currently belong to the organisation.  Your organisation may have a number of separate inventories, for example, for different sections or locations, or separate inventories for consumables, office equipment and vehicles. </a:t>
            </a:r>
          </a:p>
          <a:p>
            <a:pPr>
              <a:lnSpc>
                <a:spcPct val="150000"/>
              </a:lnSpc>
            </a:pPr>
            <a:endParaRPr lang="en-US" dirty="0"/>
          </a:p>
        </p:txBody>
      </p:sp>
      <p:sp>
        <p:nvSpPr>
          <p:cNvPr id="2" name="TextBox 1">
            <a:extLst>
              <a:ext uri="{FF2B5EF4-FFF2-40B4-BE49-F238E27FC236}">
                <a16:creationId xmlns:a16="http://schemas.microsoft.com/office/drawing/2014/main" id="{2D446022-3564-C813-7EE6-9EC0AF9E8A0F}"/>
              </a:ext>
            </a:extLst>
          </p:cNvPr>
          <p:cNvSpPr txBox="1"/>
          <p:nvPr/>
        </p:nvSpPr>
        <p:spPr>
          <a:xfrm>
            <a:off x="254000" y="3050303"/>
            <a:ext cx="11521440" cy="3359061"/>
          </a:xfrm>
          <a:prstGeom prst="rect">
            <a:avLst/>
          </a:prstGeom>
          <a:noFill/>
        </p:spPr>
        <p:txBody>
          <a:bodyPr wrap="square">
            <a:spAutoFit/>
          </a:bodyPr>
          <a:lstStyle/>
          <a:p>
            <a:pPr>
              <a:lnSpc>
                <a:spcPct val="150000"/>
              </a:lnSpc>
            </a:pPr>
            <a:r>
              <a:rPr lang="en-US" sz="2400" dirty="0">
                <a:highlight>
                  <a:srgbClr val="FFFF00"/>
                </a:highlight>
              </a:rPr>
              <a:t>•Who is responsible for restocking supplies?</a:t>
            </a:r>
          </a:p>
          <a:p>
            <a:pPr>
              <a:lnSpc>
                <a:spcPct val="150000"/>
              </a:lnSpc>
            </a:pPr>
            <a:r>
              <a:rPr lang="en-US" sz="2400" dirty="0">
                <a:highlight>
                  <a:srgbClr val="FFFF00"/>
                </a:highlight>
              </a:rPr>
              <a:t>•Is there a register to track supplies used, or are they freely available?</a:t>
            </a:r>
          </a:p>
          <a:p>
            <a:pPr>
              <a:lnSpc>
                <a:spcPct val="150000"/>
              </a:lnSpc>
            </a:pPr>
            <a:r>
              <a:rPr lang="en-US" sz="2400" dirty="0">
                <a:highlight>
                  <a:srgbClr val="FFFF00"/>
                </a:highlight>
              </a:rPr>
              <a:t>•Is there a procedure for noting low stock levels?</a:t>
            </a:r>
          </a:p>
          <a:p>
            <a:pPr>
              <a:lnSpc>
                <a:spcPct val="150000"/>
              </a:lnSpc>
            </a:pPr>
            <a:r>
              <a:rPr lang="en-US" sz="2400" dirty="0"/>
              <a:t>Lists of supplies can be used to track the use of consumable items, such as stationery and first aid supplies. </a:t>
            </a:r>
          </a:p>
          <a:p>
            <a:pPr>
              <a:lnSpc>
                <a:spcPct val="150000"/>
              </a:lnSpc>
            </a:pPr>
            <a:r>
              <a:rPr lang="en-US" sz="2400" dirty="0"/>
              <a:t>There may also be a procedure for using stocks of supplies.  </a:t>
            </a:r>
          </a:p>
        </p:txBody>
      </p:sp>
      <p:pic>
        <p:nvPicPr>
          <p:cNvPr id="6" name="Picture 5" descr="A person holding a tablet in a warehouse&#10;&#10;Description automatically generated">
            <a:extLst>
              <a:ext uri="{FF2B5EF4-FFF2-40B4-BE49-F238E27FC236}">
                <a16:creationId xmlns:a16="http://schemas.microsoft.com/office/drawing/2014/main" id="{A3D85345-F578-C87E-F03C-2A187D45128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6404610" y="1611901"/>
            <a:ext cx="5137150" cy="2876805"/>
          </a:xfrm>
          <a:prstGeom prst="rect">
            <a:avLst/>
          </a:prstGeom>
        </p:spPr>
      </p:pic>
    </p:spTree>
    <p:extLst>
      <p:ext uri="{BB962C8B-B14F-4D97-AF65-F5344CB8AC3E}">
        <p14:creationId xmlns:p14="http://schemas.microsoft.com/office/powerpoint/2010/main" val="2720747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9C6A12-ECA6-1505-74FB-152D1F7C78B4}"/>
              </a:ext>
            </a:extLst>
          </p:cNvPr>
          <p:cNvSpPr txBox="1"/>
          <p:nvPr/>
        </p:nvSpPr>
        <p:spPr>
          <a:xfrm>
            <a:off x="1386840" y="209293"/>
            <a:ext cx="9418320" cy="1200329"/>
          </a:xfrm>
          <a:prstGeom prst="rect">
            <a:avLst/>
          </a:prstGeom>
          <a:noFill/>
        </p:spPr>
        <p:txBody>
          <a:bodyPr wrap="square">
            <a:spAutoFit/>
          </a:bodyPr>
          <a:lstStyle/>
          <a:p>
            <a:pPr algn="ctr"/>
            <a:r>
              <a:rPr lang="en-US" sz="3600" b="1" dirty="0"/>
              <a:t>Conduct routine maintenance on designated office equipment</a:t>
            </a:r>
            <a:endParaRPr lang="en-ZA" sz="3600" b="1" dirty="0"/>
          </a:p>
        </p:txBody>
      </p:sp>
      <p:sp>
        <p:nvSpPr>
          <p:cNvPr id="5" name="TextBox 4">
            <a:extLst>
              <a:ext uri="{FF2B5EF4-FFF2-40B4-BE49-F238E27FC236}">
                <a16:creationId xmlns:a16="http://schemas.microsoft.com/office/drawing/2014/main" id="{746EDBB5-51F4-CEF7-37ED-D0FECC95D98A}"/>
              </a:ext>
            </a:extLst>
          </p:cNvPr>
          <p:cNvSpPr txBox="1"/>
          <p:nvPr/>
        </p:nvSpPr>
        <p:spPr>
          <a:xfrm>
            <a:off x="416560" y="1914941"/>
            <a:ext cx="11358880" cy="415498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400" b="1" dirty="0"/>
              <a:t>Routine Maintenance is work that is planned and performed on a routine basis</a:t>
            </a:r>
          </a:p>
          <a:p>
            <a:endParaRPr lang="en-US" sz="2400" dirty="0"/>
          </a:p>
          <a:p>
            <a:r>
              <a:rPr lang="en-US" sz="2400" b="1" dirty="0"/>
              <a:t>Maintenance types</a:t>
            </a:r>
          </a:p>
          <a:p>
            <a:r>
              <a:rPr lang="en-US" sz="2400" b="1" i="1" dirty="0"/>
              <a:t>Generally speaking, there are three types of maintenance in use:</a:t>
            </a:r>
          </a:p>
          <a:p>
            <a:endParaRPr lang="en-US" sz="2400" b="1" i="1" dirty="0"/>
          </a:p>
          <a:p>
            <a:pPr marL="342900" indent="-342900">
              <a:buFont typeface="Arial" panose="020B0604020202020204" pitchFamily="34" charset="0"/>
              <a:buChar char="•"/>
            </a:pPr>
            <a:r>
              <a:rPr lang="en-US" sz="2400" b="1" dirty="0"/>
              <a:t>Preventive maintenance</a:t>
            </a:r>
            <a:r>
              <a:rPr lang="en-US" sz="2400" dirty="0"/>
              <a:t>, where equipment is maintained before break down occurs. </a:t>
            </a:r>
          </a:p>
          <a:p>
            <a:endParaRPr lang="en-US" sz="2400" dirty="0"/>
          </a:p>
          <a:p>
            <a:pPr marL="342900" indent="-342900">
              <a:buFont typeface="Arial" panose="020B0604020202020204" pitchFamily="34" charset="0"/>
              <a:buChar char="•"/>
            </a:pPr>
            <a:r>
              <a:rPr lang="en-US" sz="2400" b="1" dirty="0"/>
              <a:t>Corrective maintenance</a:t>
            </a:r>
            <a:r>
              <a:rPr lang="en-US" sz="2400" dirty="0"/>
              <a:t>, where equipment is maintained after break down.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Reliability centered maintenance</a:t>
            </a:r>
            <a:r>
              <a:rPr lang="en-US" sz="2400" dirty="0"/>
              <a:t>, often known as RCM is a process to ensure that assets continue to do what their users require in their present operating context</a:t>
            </a:r>
          </a:p>
        </p:txBody>
      </p:sp>
    </p:spTree>
    <p:extLst>
      <p:ext uri="{BB962C8B-B14F-4D97-AF65-F5344CB8AC3E}">
        <p14:creationId xmlns:p14="http://schemas.microsoft.com/office/powerpoint/2010/main" val="3147435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9AFC23-263E-A436-D80D-71C0E894583E}"/>
              </a:ext>
            </a:extLst>
          </p:cNvPr>
          <p:cNvSpPr txBox="1"/>
          <p:nvPr/>
        </p:nvSpPr>
        <p:spPr>
          <a:xfrm>
            <a:off x="2875280" y="397191"/>
            <a:ext cx="5770880" cy="707886"/>
          </a:xfrm>
          <a:prstGeom prst="rect">
            <a:avLst/>
          </a:prstGeom>
          <a:noFill/>
        </p:spPr>
        <p:txBody>
          <a:bodyPr wrap="square" rtlCol="0">
            <a:spAutoFit/>
          </a:bodyPr>
          <a:lstStyle/>
          <a:p>
            <a:pPr algn="ctr"/>
            <a:r>
              <a:rPr lang="en-ZA" sz="4000" b="1" dirty="0"/>
              <a:t>3 Types of Maintenance</a:t>
            </a:r>
          </a:p>
        </p:txBody>
      </p:sp>
      <p:sp>
        <p:nvSpPr>
          <p:cNvPr id="3" name="TextBox 2">
            <a:extLst>
              <a:ext uri="{FF2B5EF4-FFF2-40B4-BE49-F238E27FC236}">
                <a16:creationId xmlns:a16="http://schemas.microsoft.com/office/drawing/2014/main" id="{BF7D5C65-F96F-59B9-60D9-DB24FD5B52B3}"/>
              </a:ext>
            </a:extLst>
          </p:cNvPr>
          <p:cNvSpPr txBox="1"/>
          <p:nvPr/>
        </p:nvSpPr>
        <p:spPr>
          <a:xfrm>
            <a:off x="853440" y="1539525"/>
            <a:ext cx="468376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ZA" sz="3200" b="1" dirty="0"/>
              <a:t>Preventative maintenance </a:t>
            </a:r>
          </a:p>
        </p:txBody>
      </p:sp>
      <p:sp>
        <p:nvSpPr>
          <p:cNvPr id="4" name="TextBox 3">
            <a:extLst>
              <a:ext uri="{FF2B5EF4-FFF2-40B4-BE49-F238E27FC236}">
                <a16:creationId xmlns:a16="http://schemas.microsoft.com/office/drawing/2014/main" id="{6331D13D-6262-98D2-4261-776471580181}"/>
              </a:ext>
            </a:extLst>
          </p:cNvPr>
          <p:cNvSpPr txBox="1"/>
          <p:nvPr/>
        </p:nvSpPr>
        <p:spPr>
          <a:xfrm>
            <a:off x="924560" y="3201519"/>
            <a:ext cx="423672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ZA" sz="3200" b="1" dirty="0"/>
              <a:t>Corrective maintenance </a:t>
            </a:r>
          </a:p>
        </p:txBody>
      </p:sp>
      <p:sp>
        <p:nvSpPr>
          <p:cNvPr id="5" name="TextBox 4">
            <a:extLst>
              <a:ext uri="{FF2B5EF4-FFF2-40B4-BE49-F238E27FC236}">
                <a16:creationId xmlns:a16="http://schemas.microsoft.com/office/drawing/2014/main" id="{3BC66868-6C16-A217-998C-F439D16E00B5}"/>
              </a:ext>
            </a:extLst>
          </p:cNvPr>
          <p:cNvSpPr txBox="1"/>
          <p:nvPr/>
        </p:nvSpPr>
        <p:spPr>
          <a:xfrm>
            <a:off x="969972" y="4847784"/>
            <a:ext cx="420116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ZA" sz="3200" b="1" dirty="0"/>
              <a:t>Reliability maintenance </a:t>
            </a:r>
          </a:p>
        </p:txBody>
      </p:sp>
      <p:sp>
        <p:nvSpPr>
          <p:cNvPr id="6" name="TextBox 5">
            <a:extLst>
              <a:ext uri="{FF2B5EF4-FFF2-40B4-BE49-F238E27FC236}">
                <a16:creationId xmlns:a16="http://schemas.microsoft.com/office/drawing/2014/main" id="{EB1A2812-B24D-3DAE-5DC3-F227895A5D42}"/>
              </a:ext>
            </a:extLst>
          </p:cNvPr>
          <p:cNvSpPr txBox="1"/>
          <p:nvPr/>
        </p:nvSpPr>
        <p:spPr>
          <a:xfrm>
            <a:off x="853440" y="2040011"/>
            <a:ext cx="1080008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2400" dirty="0"/>
              <a:t>The act of performing regularly scheduled maintenance activities to help prevent unexpected failures in the future</a:t>
            </a:r>
          </a:p>
        </p:txBody>
      </p:sp>
      <p:sp>
        <p:nvSpPr>
          <p:cNvPr id="7" name="TextBox 6">
            <a:extLst>
              <a:ext uri="{FF2B5EF4-FFF2-40B4-BE49-F238E27FC236}">
                <a16:creationId xmlns:a16="http://schemas.microsoft.com/office/drawing/2014/main" id="{E6AC192A-962F-1B99-8155-FA46AD4944E4}"/>
              </a:ext>
            </a:extLst>
          </p:cNvPr>
          <p:cNvSpPr txBox="1"/>
          <p:nvPr/>
        </p:nvSpPr>
        <p:spPr>
          <a:xfrm>
            <a:off x="853440" y="3828618"/>
            <a:ext cx="6197600"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ZA" sz="2400" dirty="0"/>
              <a:t>Trying to restore systems that have broken down</a:t>
            </a:r>
          </a:p>
        </p:txBody>
      </p:sp>
      <p:sp>
        <p:nvSpPr>
          <p:cNvPr id="8" name="TextBox 7">
            <a:extLst>
              <a:ext uri="{FF2B5EF4-FFF2-40B4-BE49-F238E27FC236}">
                <a16:creationId xmlns:a16="http://schemas.microsoft.com/office/drawing/2014/main" id="{B95F7A00-23A9-AAF1-43B8-C8E7C84DDB52}"/>
              </a:ext>
            </a:extLst>
          </p:cNvPr>
          <p:cNvSpPr txBox="1"/>
          <p:nvPr/>
        </p:nvSpPr>
        <p:spPr>
          <a:xfrm>
            <a:off x="924560" y="5320637"/>
            <a:ext cx="612648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ZA" sz="2400" dirty="0"/>
              <a:t>Taking care of items making sure it lasts long</a:t>
            </a:r>
          </a:p>
        </p:txBody>
      </p:sp>
      <p:pic>
        <p:nvPicPr>
          <p:cNvPr id="10" name="Picture 9" descr="A person wearing a helmet and a helmet&#10;&#10;Description automatically generated">
            <a:extLst>
              <a:ext uri="{FF2B5EF4-FFF2-40B4-BE49-F238E27FC236}">
                <a16:creationId xmlns:a16="http://schemas.microsoft.com/office/drawing/2014/main" id="{A94774AF-650B-9A84-ABBA-5CF04C1C6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5691" y="3167376"/>
            <a:ext cx="4287829" cy="2254568"/>
          </a:xfrm>
          <a:prstGeom prst="rect">
            <a:avLst/>
          </a:prstGeom>
        </p:spPr>
      </p:pic>
    </p:spTree>
    <p:extLst>
      <p:ext uri="{BB962C8B-B14F-4D97-AF65-F5344CB8AC3E}">
        <p14:creationId xmlns:p14="http://schemas.microsoft.com/office/powerpoint/2010/main" val="3372105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DBCC29-DCF1-8E36-AABD-50F6592D28FA}"/>
              </a:ext>
            </a:extLst>
          </p:cNvPr>
          <p:cNvSpPr txBox="1"/>
          <p:nvPr/>
        </p:nvSpPr>
        <p:spPr>
          <a:xfrm>
            <a:off x="599440" y="468481"/>
            <a:ext cx="11186160" cy="1200329"/>
          </a:xfrm>
          <a:prstGeom prst="rect">
            <a:avLst/>
          </a:prstGeom>
          <a:noFill/>
        </p:spPr>
        <p:txBody>
          <a:bodyPr wrap="square">
            <a:spAutoFit/>
          </a:bodyPr>
          <a:lstStyle/>
          <a:p>
            <a:r>
              <a:rPr lang="en-US" sz="2400" b="1" dirty="0"/>
              <a:t>Maintenance</a:t>
            </a:r>
          </a:p>
          <a:p>
            <a:r>
              <a:rPr lang="en-US" sz="2400" dirty="0"/>
              <a:t>Much of the equipment used in the workplace has regular maintenance requirements, or needs repair at some time, for example:</a:t>
            </a:r>
          </a:p>
        </p:txBody>
      </p:sp>
      <p:sp>
        <p:nvSpPr>
          <p:cNvPr id="5" name="TextBox 4">
            <a:extLst>
              <a:ext uri="{FF2B5EF4-FFF2-40B4-BE49-F238E27FC236}">
                <a16:creationId xmlns:a16="http://schemas.microsoft.com/office/drawing/2014/main" id="{74D48E2B-0958-3BBF-A2EA-12E6A72D1AE6}"/>
              </a:ext>
            </a:extLst>
          </p:cNvPr>
          <p:cNvSpPr txBox="1"/>
          <p:nvPr/>
        </p:nvSpPr>
        <p:spPr>
          <a:xfrm>
            <a:off x="386080" y="1925230"/>
            <a:ext cx="11419840" cy="4062651"/>
          </a:xfrm>
          <a:prstGeom prst="rect">
            <a:avLst/>
          </a:prstGeom>
          <a:noFill/>
        </p:spPr>
        <p:txBody>
          <a:bodyPr wrap="square">
            <a:spAutoFit/>
          </a:bodyPr>
          <a:lstStyle/>
          <a:p>
            <a:r>
              <a:rPr lang="en-US" sz="2400" dirty="0"/>
              <a:t>•to replace consumables or broken parts</a:t>
            </a:r>
          </a:p>
          <a:p>
            <a:r>
              <a:rPr lang="en-US" sz="2400" dirty="0"/>
              <a:t>•to deal with malfunctions</a:t>
            </a:r>
          </a:p>
          <a:p>
            <a:r>
              <a:rPr lang="en-US" sz="2400" dirty="0"/>
              <a:t>•to arrange for external servicing or repair</a:t>
            </a:r>
          </a:p>
          <a:p>
            <a:endParaRPr lang="en-US" sz="2400" dirty="0"/>
          </a:p>
          <a:p>
            <a:r>
              <a:rPr lang="en-US" sz="2400" dirty="0">
                <a:highlight>
                  <a:srgbClr val="FFFF00"/>
                </a:highlight>
              </a:rPr>
              <a:t>•Is there a designated person responsible for maintaining equipment?</a:t>
            </a:r>
          </a:p>
          <a:p>
            <a:r>
              <a:rPr lang="en-US" sz="2400" dirty="0">
                <a:highlight>
                  <a:srgbClr val="FFFF00"/>
                </a:highlight>
              </a:rPr>
              <a:t>•Is a specialist technician required?</a:t>
            </a:r>
          </a:p>
          <a:p>
            <a:r>
              <a:rPr lang="en-US" sz="2400" dirty="0">
                <a:highlight>
                  <a:srgbClr val="FFFF00"/>
                </a:highlight>
              </a:rPr>
              <a:t>•Will your actions affect the warranty or pose a danger to you or others?</a:t>
            </a:r>
          </a:p>
          <a:p>
            <a:endParaRPr lang="en-US" dirty="0"/>
          </a:p>
          <a:p>
            <a:r>
              <a:rPr lang="en-US" sz="2400" dirty="0"/>
              <a:t>Some problems should be left to the experts.  Never try to open the casing of any machinery or electronic equipment, disassemble any equipment components, or interfere with any part of the power supply.</a:t>
            </a:r>
          </a:p>
        </p:txBody>
      </p:sp>
    </p:spTree>
    <p:extLst>
      <p:ext uri="{BB962C8B-B14F-4D97-AF65-F5344CB8AC3E}">
        <p14:creationId xmlns:p14="http://schemas.microsoft.com/office/powerpoint/2010/main" val="1557337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429C38-6806-219C-4007-C7D36E8D2786}"/>
              </a:ext>
            </a:extLst>
          </p:cNvPr>
          <p:cNvSpPr txBox="1"/>
          <p:nvPr/>
        </p:nvSpPr>
        <p:spPr>
          <a:xfrm>
            <a:off x="267652" y="188297"/>
            <a:ext cx="11656696" cy="2800767"/>
          </a:xfrm>
          <a:prstGeom prst="rect">
            <a:avLst/>
          </a:prstGeom>
          <a:noFill/>
        </p:spPr>
        <p:txBody>
          <a:bodyPr wrap="square">
            <a:spAutoFit/>
          </a:bodyPr>
          <a:lstStyle/>
          <a:p>
            <a:r>
              <a:rPr lang="en-US" sz="3200" b="1" dirty="0"/>
              <a:t>Computers</a:t>
            </a:r>
          </a:p>
          <a:p>
            <a:endParaRPr lang="en-US" sz="2400" dirty="0"/>
          </a:p>
          <a:p>
            <a:r>
              <a:rPr lang="en-US" sz="2400" b="1" dirty="0"/>
              <a:t>1.) </a:t>
            </a:r>
            <a:r>
              <a:rPr lang="en-US" sz="2400" dirty="0"/>
              <a:t>Keep computers in a dry environment, away from sources of excessive heat or moisture. Do not place a computer next to a heating source or drink your coffee while at the computer.</a:t>
            </a:r>
          </a:p>
          <a:p>
            <a:endParaRPr lang="en-US" sz="2400" dirty="0"/>
          </a:p>
          <a:p>
            <a:r>
              <a:rPr lang="en-US" sz="2400" b="1" dirty="0"/>
              <a:t>2.)  </a:t>
            </a:r>
            <a:r>
              <a:rPr lang="en-US" sz="2400" dirty="0"/>
              <a:t>Wipe screen and keyboard regularly with a static-free cloth and cleaner designed for use on computers.</a:t>
            </a:r>
          </a:p>
        </p:txBody>
      </p:sp>
      <p:pic>
        <p:nvPicPr>
          <p:cNvPr id="6" name="Picture 5" descr="A person pouring coffee into a computer&#10;&#10;Description automatically generated">
            <a:extLst>
              <a:ext uri="{FF2B5EF4-FFF2-40B4-BE49-F238E27FC236}">
                <a16:creationId xmlns:a16="http://schemas.microsoft.com/office/drawing/2014/main" id="{07B78D75-83C8-2B08-B47E-90383F1CB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52" y="3429000"/>
            <a:ext cx="4725988" cy="1890395"/>
          </a:xfrm>
          <a:prstGeom prst="rect">
            <a:avLst/>
          </a:prstGeom>
          <a:ln>
            <a:noFill/>
          </a:ln>
          <a:effectLst>
            <a:softEdge rad="112500"/>
          </a:effectLst>
        </p:spPr>
      </p:pic>
      <p:pic>
        <p:nvPicPr>
          <p:cNvPr id="8" name="Picture 7" descr="A cup pouring out of a keyboard&#10;&#10;Description automatically generated">
            <a:extLst>
              <a:ext uri="{FF2B5EF4-FFF2-40B4-BE49-F238E27FC236}">
                <a16:creationId xmlns:a16="http://schemas.microsoft.com/office/drawing/2014/main" id="{C356A980-8448-8667-3438-7EFB902AC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1048" y="2820382"/>
            <a:ext cx="6754580" cy="3757235"/>
          </a:xfrm>
          <a:prstGeom prst="rect">
            <a:avLst/>
          </a:prstGeom>
          <a:ln>
            <a:noFill/>
          </a:ln>
          <a:effectLst>
            <a:softEdge rad="112500"/>
          </a:effectLst>
        </p:spPr>
      </p:pic>
    </p:spTree>
    <p:extLst>
      <p:ext uri="{BB962C8B-B14F-4D97-AF65-F5344CB8AC3E}">
        <p14:creationId xmlns:p14="http://schemas.microsoft.com/office/powerpoint/2010/main" val="2728783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DD4153-FB24-2C7A-CC7E-1C58C94B8D43}"/>
              </a:ext>
            </a:extLst>
          </p:cNvPr>
          <p:cNvSpPr txBox="1"/>
          <p:nvPr/>
        </p:nvSpPr>
        <p:spPr>
          <a:xfrm>
            <a:off x="619760" y="710937"/>
            <a:ext cx="8016240" cy="1006366"/>
          </a:xfrm>
          <a:prstGeom prst="rect">
            <a:avLst/>
          </a:prstGeom>
          <a:noFill/>
        </p:spPr>
        <p:txBody>
          <a:bodyPr wrap="square">
            <a:spAutoFit/>
          </a:bodyPr>
          <a:lstStyle/>
          <a:p>
            <a:pPr algn="just">
              <a:lnSpc>
                <a:spcPct val="150000"/>
              </a:lnSpc>
              <a:spcAft>
                <a:spcPts val="1000"/>
              </a:spcAft>
            </a:pPr>
            <a:r>
              <a:rPr lang="en-US" sz="1800" b="1" dirty="0">
                <a:effectLst/>
                <a:latin typeface="Century Gothic" panose="020B0502020202020204" pitchFamily="34" charset="0"/>
                <a:ea typeface="Times New Roman" panose="02020603050405020304" pitchFamily="18" charset="0"/>
                <a:cs typeface="Times New Roman" panose="02020603050405020304" pitchFamily="18" charset="0"/>
              </a:rPr>
              <a:t>List of Types of Office Equipment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US" sz="1800" b="1" dirty="0">
                <a:effectLst/>
                <a:latin typeface="Century Gothic" panose="020B0502020202020204" pitchFamily="34" charset="0"/>
                <a:ea typeface="Times New Roman" panose="02020603050405020304" pitchFamily="18" charset="0"/>
                <a:cs typeface="Times New Roman" panose="02020603050405020304" pitchFamily="18" charset="0"/>
              </a:rPr>
              <a:t>Stationary</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9ECD19F-8475-FE12-3875-8D440B2134AF}"/>
              </a:ext>
            </a:extLst>
          </p:cNvPr>
          <p:cNvSpPr txBox="1"/>
          <p:nvPr/>
        </p:nvSpPr>
        <p:spPr>
          <a:xfrm>
            <a:off x="431800" y="4412029"/>
            <a:ext cx="9916160" cy="1837554"/>
          </a:xfrm>
          <a:prstGeom prst="rect">
            <a:avLst/>
          </a:prstGeom>
          <a:noFill/>
        </p:spPr>
        <p:txBody>
          <a:bodyPr wrap="square">
            <a:spAutoFit/>
          </a:bodyPr>
          <a:lstStyle/>
          <a:p>
            <a:pPr algn="just">
              <a:lnSpc>
                <a:spcPct val="150000"/>
              </a:lnSpc>
              <a:spcAft>
                <a:spcPts val="1000"/>
              </a:spcAft>
            </a:pPr>
            <a:r>
              <a:rPr lang="en-US" sz="1800" b="1" dirty="0">
                <a:effectLst/>
                <a:latin typeface="Century Gothic" panose="020B0502020202020204" pitchFamily="34" charset="0"/>
                <a:ea typeface="Times New Roman" panose="02020603050405020304" pitchFamily="18" charset="0"/>
                <a:cs typeface="Times New Roman" panose="02020603050405020304" pitchFamily="18" charset="0"/>
              </a:rPr>
              <a:t>Computers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Computers are used for a large amount of office-based tasks. Word processor programs are utilized to type up notes and minutes and to produce reports and communications, while spreadsheet programs will be used in account keeping. </a:t>
            </a:r>
            <a:endParaRPr lang="en-ZA" sz="24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group of office supplies&#10;&#10;Description automatically generated">
            <a:extLst>
              <a:ext uri="{FF2B5EF4-FFF2-40B4-BE49-F238E27FC236}">
                <a16:creationId xmlns:a16="http://schemas.microsoft.com/office/drawing/2014/main" id="{3DDE18B2-8DD0-B5C4-E4C9-9CBF61CE5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60" y="1972970"/>
            <a:ext cx="2390775" cy="1914525"/>
          </a:xfrm>
          <a:prstGeom prst="rect">
            <a:avLst/>
          </a:prstGeom>
        </p:spPr>
      </p:pic>
      <p:pic>
        <p:nvPicPr>
          <p:cNvPr id="8" name="Picture 7" descr="A computer screen with icons flying out&#10;&#10;Description automatically generated">
            <a:extLst>
              <a:ext uri="{FF2B5EF4-FFF2-40B4-BE49-F238E27FC236}">
                <a16:creationId xmlns:a16="http://schemas.microsoft.com/office/drawing/2014/main" id="{563934A3-3F79-8A93-4470-599C7DB5DD5D}"/>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5637530" y="455270"/>
            <a:ext cx="6338887" cy="4225925"/>
          </a:xfrm>
          <a:prstGeom prst="rect">
            <a:avLst/>
          </a:prstGeom>
        </p:spPr>
      </p:pic>
    </p:spTree>
    <p:extLst>
      <p:ext uri="{BB962C8B-B14F-4D97-AF65-F5344CB8AC3E}">
        <p14:creationId xmlns:p14="http://schemas.microsoft.com/office/powerpoint/2010/main" val="445409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747ACF-5C89-815D-E5BF-98A947172A09}"/>
              </a:ext>
            </a:extLst>
          </p:cNvPr>
          <p:cNvSpPr txBox="1"/>
          <p:nvPr/>
        </p:nvSpPr>
        <p:spPr>
          <a:xfrm>
            <a:off x="121920" y="247321"/>
            <a:ext cx="11816080" cy="2989729"/>
          </a:xfrm>
          <a:prstGeom prst="rect">
            <a:avLst/>
          </a:prstGeom>
          <a:noFill/>
        </p:spPr>
        <p:txBody>
          <a:bodyPr wrap="square">
            <a:spAutoFit/>
          </a:bodyPr>
          <a:lstStyle/>
          <a:p>
            <a:r>
              <a:rPr lang="en-US" sz="2400" b="1" dirty="0"/>
              <a:t>How to Clean up Computer</a:t>
            </a:r>
          </a:p>
          <a:p>
            <a:pPr>
              <a:lnSpc>
                <a:spcPct val="150000"/>
              </a:lnSpc>
            </a:pPr>
            <a:endParaRPr lang="en-US" sz="2400" dirty="0"/>
          </a:p>
          <a:p>
            <a:r>
              <a:rPr lang="en-US" sz="2400" b="1" dirty="0"/>
              <a:t>3.) </a:t>
            </a:r>
            <a:r>
              <a:rPr lang="en-US" sz="2400" dirty="0"/>
              <a:t>Use compressed air to clean debris from between the keys on the keyboard. </a:t>
            </a:r>
          </a:p>
          <a:p>
            <a:endParaRPr lang="en-US" sz="2400" b="1" dirty="0"/>
          </a:p>
          <a:p>
            <a:r>
              <a:rPr lang="en-US" sz="2400" b="1" dirty="0"/>
              <a:t>4.)  </a:t>
            </a:r>
            <a:r>
              <a:rPr lang="en-US" sz="2400" dirty="0"/>
              <a:t>Keep ventilation holes on the computer clear of blockages from dust or other items on the desk to prevent overheating. </a:t>
            </a:r>
          </a:p>
          <a:p>
            <a:pPr>
              <a:lnSpc>
                <a:spcPct val="150000"/>
              </a:lnSpc>
            </a:pPr>
            <a:r>
              <a:rPr lang="en-US" sz="2400" b="1" dirty="0"/>
              <a:t>5.) </a:t>
            </a:r>
            <a:r>
              <a:rPr lang="en-US" sz="2400" dirty="0"/>
              <a:t>Plug all computers into surge protectors.</a:t>
            </a:r>
          </a:p>
        </p:txBody>
      </p:sp>
      <p:pic>
        <p:nvPicPr>
          <p:cNvPr id="4" name="Picture 3" descr="A cartoon of men cleaning a computer keyboard&#10;&#10;Description automatically generated">
            <a:extLst>
              <a:ext uri="{FF2B5EF4-FFF2-40B4-BE49-F238E27FC236}">
                <a16:creationId xmlns:a16="http://schemas.microsoft.com/office/drawing/2014/main" id="{FAC322D8-7A27-65FC-9C61-000D071D5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9252" y="2765329"/>
            <a:ext cx="5825708" cy="3538052"/>
          </a:xfrm>
          <a:prstGeom prst="rect">
            <a:avLst/>
          </a:prstGeom>
          <a:ln>
            <a:noFill/>
          </a:ln>
          <a:effectLst>
            <a:softEdge rad="112500"/>
          </a:effectLst>
        </p:spPr>
      </p:pic>
      <p:pic>
        <p:nvPicPr>
          <p:cNvPr id="5" name="Picture 4" descr="A person cleaning a computer&#10;&#10;Description automatically generated">
            <a:extLst>
              <a:ext uri="{FF2B5EF4-FFF2-40B4-BE49-F238E27FC236}">
                <a16:creationId xmlns:a16="http://schemas.microsoft.com/office/drawing/2014/main" id="{A3B0BF9C-69F5-A10A-CA76-EB1B3B1DB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997" y="3620951"/>
            <a:ext cx="4471259" cy="2874381"/>
          </a:xfrm>
          <a:prstGeom prst="rect">
            <a:avLst/>
          </a:prstGeom>
          <a:ln>
            <a:noFill/>
          </a:ln>
          <a:effectLst>
            <a:softEdge rad="112500"/>
          </a:effectLst>
        </p:spPr>
      </p:pic>
    </p:spTree>
    <p:extLst>
      <p:ext uri="{BB962C8B-B14F-4D97-AF65-F5344CB8AC3E}">
        <p14:creationId xmlns:p14="http://schemas.microsoft.com/office/powerpoint/2010/main" val="476722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A96C80-3015-47CA-3601-56649FC3B50A}"/>
              </a:ext>
            </a:extLst>
          </p:cNvPr>
          <p:cNvSpPr txBox="1"/>
          <p:nvPr/>
        </p:nvSpPr>
        <p:spPr>
          <a:xfrm>
            <a:off x="284480" y="93346"/>
            <a:ext cx="11623040" cy="5021055"/>
          </a:xfrm>
          <a:prstGeom prst="rect">
            <a:avLst/>
          </a:prstGeom>
          <a:noFill/>
        </p:spPr>
        <p:txBody>
          <a:bodyPr wrap="square">
            <a:spAutoFit/>
          </a:bodyPr>
          <a:lstStyle/>
          <a:p>
            <a:pPr>
              <a:lnSpc>
                <a:spcPct val="150000"/>
              </a:lnSpc>
            </a:pPr>
            <a:r>
              <a:rPr lang="en-US" sz="2400" b="1" dirty="0"/>
              <a:t>Printers</a:t>
            </a:r>
          </a:p>
          <a:p>
            <a:pPr>
              <a:lnSpc>
                <a:spcPct val="200000"/>
              </a:lnSpc>
            </a:pPr>
            <a:r>
              <a:rPr lang="en-US" sz="2400" b="1" dirty="0"/>
              <a:t>6.) </a:t>
            </a:r>
            <a:r>
              <a:rPr lang="en-US" sz="2400" dirty="0"/>
              <a:t>Open removable parts of the printer and wipe the insides with a dry, clean cloth.</a:t>
            </a:r>
          </a:p>
          <a:p>
            <a:pPr>
              <a:lnSpc>
                <a:spcPct val="150000"/>
              </a:lnSpc>
            </a:pPr>
            <a:r>
              <a:rPr lang="en-US" sz="2400" b="1" dirty="0">
                <a:highlight>
                  <a:srgbClr val="FFFF00"/>
                </a:highlight>
              </a:rPr>
              <a:t>7.) </a:t>
            </a:r>
            <a:r>
              <a:rPr lang="en-US" sz="2400" dirty="0">
                <a:highlight>
                  <a:srgbClr val="FFFF00"/>
                </a:highlight>
              </a:rPr>
              <a:t>Check the manufacturer specifications on paper weight and size. Verify that the paper you are using does not exceed the recommended weight and size. Paper weight indicates the thickness of the paper and can be found on the manufacturer's packaging.</a:t>
            </a:r>
          </a:p>
          <a:p>
            <a:pPr>
              <a:lnSpc>
                <a:spcPct val="200000"/>
              </a:lnSpc>
            </a:pPr>
            <a:r>
              <a:rPr lang="en-US" sz="2400" b="1" dirty="0"/>
              <a:t>8.) </a:t>
            </a:r>
            <a:r>
              <a:rPr lang="en-US" sz="2400" dirty="0"/>
              <a:t>Do not overfill the paper tray.</a:t>
            </a:r>
          </a:p>
          <a:p>
            <a:pPr>
              <a:lnSpc>
                <a:spcPct val="200000"/>
              </a:lnSpc>
            </a:pPr>
            <a:r>
              <a:rPr lang="en-US" sz="2400" b="1" dirty="0"/>
              <a:t>9.) </a:t>
            </a:r>
            <a:r>
              <a:rPr lang="en-US" sz="2400" dirty="0"/>
              <a:t>Remove all jammed paper completely.</a:t>
            </a:r>
          </a:p>
          <a:p>
            <a:pPr>
              <a:lnSpc>
                <a:spcPct val="150000"/>
              </a:lnSpc>
            </a:pPr>
            <a:r>
              <a:rPr lang="en-US" sz="2400" b="1" dirty="0"/>
              <a:t>10.)  </a:t>
            </a:r>
            <a:r>
              <a:rPr lang="en-US" sz="2400" dirty="0">
                <a:highlight>
                  <a:srgbClr val="FFFF00"/>
                </a:highlight>
              </a:rPr>
              <a:t>Change ink as needed. </a:t>
            </a:r>
            <a:r>
              <a:rPr lang="en-US" sz="2400" dirty="0"/>
              <a:t>Open the top of the printer and remove the ink cartridge. </a:t>
            </a:r>
          </a:p>
        </p:txBody>
      </p:sp>
      <p:pic>
        <p:nvPicPr>
          <p:cNvPr id="4" name="Picture 3" descr="A person wiping a paper on a printer&#10;&#10;Description automatically generated">
            <a:extLst>
              <a:ext uri="{FF2B5EF4-FFF2-40B4-BE49-F238E27FC236}">
                <a16:creationId xmlns:a16="http://schemas.microsoft.com/office/drawing/2014/main" id="{D2F2A50A-B9A4-9F92-028B-6DEC66D22187}"/>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6657746" y="3169919"/>
            <a:ext cx="5430113" cy="3594735"/>
          </a:xfrm>
          <a:prstGeom prst="rect">
            <a:avLst/>
          </a:prstGeom>
        </p:spPr>
      </p:pic>
    </p:spTree>
    <p:extLst>
      <p:ext uri="{BB962C8B-B14F-4D97-AF65-F5344CB8AC3E}">
        <p14:creationId xmlns:p14="http://schemas.microsoft.com/office/powerpoint/2010/main" val="2006828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F57F05-B35F-52C7-8F62-917194D478FE}"/>
              </a:ext>
            </a:extLst>
          </p:cNvPr>
          <p:cNvSpPr txBox="1"/>
          <p:nvPr/>
        </p:nvSpPr>
        <p:spPr>
          <a:xfrm>
            <a:off x="1818640" y="445338"/>
            <a:ext cx="6512560" cy="584775"/>
          </a:xfrm>
          <a:prstGeom prst="rect">
            <a:avLst/>
          </a:prstGeom>
          <a:noFill/>
        </p:spPr>
        <p:txBody>
          <a:bodyPr wrap="square">
            <a:spAutoFit/>
          </a:bodyPr>
          <a:lstStyle/>
          <a:p>
            <a:r>
              <a:rPr lang="en-ZA" sz="3200" b="1" dirty="0"/>
              <a:t>Workplace equipment and machines</a:t>
            </a:r>
          </a:p>
        </p:txBody>
      </p:sp>
      <p:sp>
        <p:nvSpPr>
          <p:cNvPr id="5" name="TextBox 4">
            <a:extLst>
              <a:ext uri="{FF2B5EF4-FFF2-40B4-BE49-F238E27FC236}">
                <a16:creationId xmlns:a16="http://schemas.microsoft.com/office/drawing/2014/main" id="{D9B95225-2FBB-03FB-E743-E8B1E5146949}"/>
              </a:ext>
            </a:extLst>
          </p:cNvPr>
          <p:cNvSpPr txBox="1"/>
          <p:nvPr/>
        </p:nvSpPr>
        <p:spPr>
          <a:xfrm>
            <a:off x="152400" y="4907588"/>
            <a:ext cx="11724640" cy="16970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2400" dirty="0"/>
              <a:t>There will be specific operational, maintenance and safety requirements for use of this equipment.  These are often posted near the equipment, or provided in the manufacturer’s instructions, or during workplace training. </a:t>
            </a:r>
          </a:p>
        </p:txBody>
      </p:sp>
      <p:pic>
        <p:nvPicPr>
          <p:cNvPr id="4" name="Picture 3" descr="Several different types of printer&#10;&#10;Description automatically generated">
            <a:extLst>
              <a:ext uri="{FF2B5EF4-FFF2-40B4-BE49-F238E27FC236}">
                <a16:creationId xmlns:a16="http://schemas.microsoft.com/office/drawing/2014/main" id="{A7C56EC4-2E9A-13C8-7C15-658108EA5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1660" y="963989"/>
            <a:ext cx="3571240" cy="3717336"/>
          </a:xfrm>
          <a:prstGeom prst="rect">
            <a:avLst/>
          </a:prstGeom>
        </p:spPr>
      </p:pic>
      <p:sp>
        <p:nvSpPr>
          <p:cNvPr id="6" name="TextBox 5">
            <a:extLst>
              <a:ext uri="{FF2B5EF4-FFF2-40B4-BE49-F238E27FC236}">
                <a16:creationId xmlns:a16="http://schemas.microsoft.com/office/drawing/2014/main" id="{0A8CDA73-E071-D32D-219C-2B2AD577751A}"/>
              </a:ext>
            </a:extLst>
          </p:cNvPr>
          <p:cNvSpPr txBox="1"/>
          <p:nvPr/>
        </p:nvSpPr>
        <p:spPr>
          <a:xfrm>
            <a:off x="314960" y="1533257"/>
            <a:ext cx="7152640" cy="280506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nSpc>
                <a:spcPct val="150000"/>
              </a:lnSpc>
            </a:pPr>
            <a:r>
              <a:rPr lang="en-US" sz="2400" b="1" dirty="0"/>
              <a:t>Examples of typical office equipment include:</a:t>
            </a:r>
          </a:p>
          <a:p>
            <a:pPr>
              <a:lnSpc>
                <a:spcPct val="150000"/>
              </a:lnSpc>
            </a:pPr>
            <a:r>
              <a:rPr lang="en-US" sz="2400" dirty="0"/>
              <a:t>•telephone, fax, photocopiers and pagers</a:t>
            </a:r>
          </a:p>
          <a:p>
            <a:pPr>
              <a:lnSpc>
                <a:spcPct val="150000"/>
              </a:lnSpc>
            </a:pPr>
            <a:r>
              <a:rPr lang="en-US" sz="2400" dirty="0"/>
              <a:t>•security systems and intercoms</a:t>
            </a:r>
          </a:p>
          <a:p>
            <a:pPr>
              <a:lnSpc>
                <a:spcPct val="150000"/>
              </a:lnSpc>
            </a:pPr>
            <a:r>
              <a:rPr lang="en-US" sz="2400" dirty="0"/>
              <a:t>•television, video and CD players, cameras</a:t>
            </a:r>
          </a:p>
          <a:p>
            <a:pPr>
              <a:lnSpc>
                <a:spcPct val="150000"/>
              </a:lnSpc>
            </a:pPr>
            <a:r>
              <a:rPr lang="en-US" sz="2400" dirty="0"/>
              <a:t>•computers, printers, scanners and other peripherals</a:t>
            </a:r>
            <a:r>
              <a:rPr lang="en-US" sz="1800" dirty="0"/>
              <a:t>.</a:t>
            </a:r>
          </a:p>
        </p:txBody>
      </p:sp>
    </p:spTree>
    <p:extLst>
      <p:ext uri="{BB962C8B-B14F-4D97-AF65-F5344CB8AC3E}">
        <p14:creationId xmlns:p14="http://schemas.microsoft.com/office/powerpoint/2010/main" val="1920877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C04F6C-6AB9-C160-D2B8-21E2FF9C6027}"/>
              </a:ext>
            </a:extLst>
          </p:cNvPr>
          <p:cNvSpPr txBox="1"/>
          <p:nvPr/>
        </p:nvSpPr>
        <p:spPr>
          <a:xfrm>
            <a:off x="301942" y="131783"/>
            <a:ext cx="11351578" cy="2528064"/>
          </a:xfrm>
          <a:prstGeom prst="rect">
            <a:avLst/>
          </a:prstGeom>
          <a:noFill/>
        </p:spPr>
        <p:txBody>
          <a:bodyPr wrap="square">
            <a:spAutoFit/>
          </a:bodyPr>
          <a:lstStyle/>
          <a:p>
            <a:pPr>
              <a:lnSpc>
                <a:spcPct val="150000"/>
              </a:lnSpc>
            </a:pPr>
            <a:r>
              <a:rPr lang="en-US" sz="3600" b="1" dirty="0"/>
              <a:t>Training</a:t>
            </a:r>
          </a:p>
          <a:p>
            <a:pPr>
              <a:lnSpc>
                <a:spcPct val="150000"/>
              </a:lnSpc>
            </a:pPr>
            <a:r>
              <a:rPr lang="en-US" sz="2400" dirty="0"/>
              <a:t>If you do not know how to use a piece of equipment in your organisation, it’s a good idea to ask for training in how to operate it correctly. The training should include instructions for safe use and any related workplace procedures or protocols.  </a:t>
            </a:r>
          </a:p>
        </p:txBody>
      </p:sp>
      <p:pic>
        <p:nvPicPr>
          <p:cNvPr id="4" name="Picture 3" descr="A person and person in overalls and hardhats&#10;&#10;Description automatically generated">
            <a:extLst>
              <a:ext uri="{FF2B5EF4-FFF2-40B4-BE49-F238E27FC236}">
                <a16:creationId xmlns:a16="http://schemas.microsoft.com/office/drawing/2014/main" id="{7405F5D9-645E-D073-9C9F-A2E81CE9E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880" y="2701694"/>
            <a:ext cx="6027737" cy="4024524"/>
          </a:xfrm>
          <a:prstGeom prst="rect">
            <a:avLst/>
          </a:prstGeom>
          <a:ln>
            <a:noFill/>
          </a:ln>
          <a:effectLst>
            <a:softEdge rad="112500"/>
          </a:effectLst>
        </p:spPr>
      </p:pic>
      <p:sp>
        <p:nvSpPr>
          <p:cNvPr id="5" name="TextBox 4">
            <a:extLst>
              <a:ext uri="{FF2B5EF4-FFF2-40B4-BE49-F238E27FC236}">
                <a16:creationId xmlns:a16="http://schemas.microsoft.com/office/drawing/2014/main" id="{3C76DC08-A8D6-4173-EB11-C3297DBDABC2}"/>
              </a:ext>
            </a:extLst>
          </p:cNvPr>
          <p:cNvSpPr txBox="1"/>
          <p:nvPr/>
        </p:nvSpPr>
        <p:spPr>
          <a:xfrm>
            <a:off x="555942" y="3541352"/>
            <a:ext cx="4757738" cy="22510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pPr>
            <a:r>
              <a:rPr lang="en-US" sz="2400" b="1" dirty="0"/>
              <a:t>The training should include instructions for safe use and any related workplace procedures or protocols.  </a:t>
            </a:r>
          </a:p>
        </p:txBody>
      </p:sp>
    </p:spTree>
    <p:extLst>
      <p:ext uri="{BB962C8B-B14F-4D97-AF65-F5344CB8AC3E}">
        <p14:creationId xmlns:p14="http://schemas.microsoft.com/office/powerpoint/2010/main" val="3209224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678847-0D70-ECD7-51D3-7425BBD39187}"/>
              </a:ext>
            </a:extLst>
          </p:cNvPr>
          <p:cNvSpPr txBox="1"/>
          <p:nvPr/>
        </p:nvSpPr>
        <p:spPr>
          <a:xfrm>
            <a:off x="243840" y="197563"/>
            <a:ext cx="11704320" cy="3234860"/>
          </a:xfrm>
          <a:prstGeom prst="rect">
            <a:avLst/>
          </a:prstGeom>
          <a:noFill/>
        </p:spPr>
        <p:txBody>
          <a:bodyPr wrap="square">
            <a:spAutoFit/>
          </a:bodyPr>
          <a:lstStyle/>
          <a:p>
            <a:pPr>
              <a:lnSpc>
                <a:spcPct val="150000"/>
              </a:lnSpc>
            </a:pPr>
            <a:r>
              <a:rPr lang="en-US" sz="2400" dirty="0"/>
              <a:t>If your organisation replaces an existing piece of equipment with a newer model or different brand, you should receive training in operating the new equipment. </a:t>
            </a:r>
            <a:endParaRPr lang="en-US" dirty="0"/>
          </a:p>
          <a:p>
            <a:pPr>
              <a:lnSpc>
                <a:spcPct val="150000"/>
              </a:lnSpc>
            </a:pPr>
            <a:r>
              <a:rPr lang="en-US" b="1" dirty="0"/>
              <a:t>Policies, procedures and protocols for accessing training in your workplace could include:</a:t>
            </a:r>
          </a:p>
          <a:p>
            <a:pPr>
              <a:lnSpc>
                <a:spcPct val="150000"/>
              </a:lnSpc>
            </a:pPr>
            <a:r>
              <a:rPr lang="en-US" dirty="0"/>
              <a:t>•a requirement to develop a personal training plan</a:t>
            </a:r>
          </a:p>
          <a:p>
            <a:pPr>
              <a:lnSpc>
                <a:spcPct val="150000"/>
              </a:lnSpc>
            </a:pPr>
            <a:r>
              <a:rPr lang="en-US" dirty="0"/>
              <a:t>•procedures for requesting training</a:t>
            </a:r>
          </a:p>
          <a:p>
            <a:pPr>
              <a:lnSpc>
                <a:spcPct val="150000"/>
              </a:lnSpc>
            </a:pPr>
            <a:r>
              <a:rPr lang="en-US" dirty="0"/>
              <a:t>•approval of costs and time off work to attend training courses</a:t>
            </a:r>
          </a:p>
          <a:p>
            <a:pPr>
              <a:lnSpc>
                <a:spcPct val="150000"/>
              </a:lnSpc>
            </a:pPr>
            <a:r>
              <a:rPr lang="en-US" dirty="0"/>
              <a:t>•mandatory training for certain equipment.</a:t>
            </a:r>
          </a:p>
        </p:txBody>
      </p:sp>
      <p:pic>
        <p:nvPicPr>
          <p:cNvPr id="5" name="Picture 4" descr="A group of people in a classroom&#10;&#10;Description automatically generated">
            <a:extLst>
              <a:ext uri="{FF2B5EF4-FFF2-40B4-BE49-F238E27FC236}">
                <a16:creationId xmlns:a16="http://schemas.microsoft.com/office/drawing/2014/main" id="{E9D7970B-ABCF-56A4-37B8-50ACCEB76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2019" y="2715954"/>
            <a:ext cx="6049981" cy="3917237"/>
          </a:xfrm>
          <a:prstGeom prst="rect">
            <a:avLst/>
          </a:prstGeom>
          <a:ln>
            <a:noFill/>
          </a:ln>
          <a:effectLst>
            <a:softEdge rad="112500"/>
          </a:effectLst>
        </p:spPr>
      </p:pic>
      <p:sp>
        <p:nvSpPr>
          <p:cNvPr id="6" name="TextBox 5">
            <a:extLst>
              <a:ext uri="{FF2B5EF4-FFF2-40B4-BE49-F238E27FC236}">
                <a16:creationId xmlns:a16="http://schemas.microsoft.com/office/drawing/2014/main" id="{7FC5ADA4-4A04-D227-1C6F-A305D86251F9}"/>
              </a:ext>
            </a:extLst>
          </p:cNvPr>
          <p:cNvSpPr txBox="1"/>
          <p:nvPr/>
        </p:nvSpPr>
        <p:spPr>
          <a:xfrm>
            <a:off x="243840" y="4083050"/>
            <a:ext cx="6049981" cy="225106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nSpc>
                <a:spcPct val="150000"/>
              </a:lnSpc>
            </a:pPr>
            <a:r>
              <a:rPr lang="en-US" sz="2400" b="1" dirty="0"/>
              <a:t>If your organisation is very small or in a remote location, you may need to travel to a training venue, complete training online, or have a co-worker teach you.</a:t>
            </a:r>
          </a:p>
        </p:txBody>
      </p:sp>
    </p:spTree>
    <p:extLst>
      <p:ext uri="{BB962C8B-B14F-4D97-AF65-F5344CB8AC3E}">
        <p14:creationId xmlns:p14="http://schemas.microsoft.com/office/powerpoint/2010/main" val="3660108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5E4D88-6F28-F290-9F61-CC7F9A19334F}"/>
              </a:ext>
            </a:extLst>
          </p:cNvPr>
          <p:cNvSpPr txBox="1"/>
          <p:nvPr/>
        </p:nvSpPr>
        <p:spPr>
          <a:xfrm>
            <a:off x="365760" y="349791"/>
            <a:ext cx="11084560" cy="1422056"/>
          </a:xfrm>
          <a:prstGeom prst="rect">
            <a:avLst/>
          </a:prstGeom>
          <a:noFill/>
        </p:spPr>
        <p:txBody>
          <a:bodyPr wrap="square">
            <a:spAutoFit/>
          </a:bodyPr>
          <a:lstStyle/>
          <a:p>
            <a:pPr algn="just">
              <a:lnSpc>
                <a:spcPct val="150000"/>
              </a:lnSpc>
              <a:spcAft>
                <a:spcPts val="1000"/>
              </a:spcAft>
            </a:pPr>
            <a:r>
              <a:rPr lang="en-US" sz="1800" b="1" dirty="0">
                <a:effectLst/>
                <a:latin typeface="Century Gothic" panose="020B0502020202020204" pitchFamily="34" charset="0"/>
                <a:ea typeface="Times New Roman" panose="02020603050405020304" pitchFamily="18" charset="0"/>
                <a:cs typeface="Times New Roman" panose="02020603050405020304" pitchFamily="18" charset="0"/>
              </a:rPr>
              <a:t>Computer-based Hardware</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Several commonly found pieces of office equipment are designed for use alongside computer systems, and are typically connected to them. </a:t>
            </a:r>
            <a:endParaRPr lang="en-ZA"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63D1A20-E85B-4410-354B-E55DCEDA1381}"/>
              </a:ext>
            </a:extLst>
          </p:cNvPr>
          <p:cNvSpPr txBox="1"/>
          <p:nvPr/>
        </p:nvSpPr>
        <p:spPr>
          <a:xfrm>
            <a:off x="365760" y="4485054"/>
            <a:ext cx="9956800" cy="1839606"/>
          </a:xfrm>
          <a:prstGeom prst="rect">
            <a:avLst/>
          </a:prstGeom>
          <a:noFill/>
        </p:spPr>
        <p:txBody>
          <a:bodyPr wrap="square">
            <a:spAutoFit/>
          </a:bodyPr>
          <a:lstStyle/>
          <a:p>
            <a:pPr algn="just">
              <a:lnSpc>
                <a:spcPct val="150000"/>
              </a:lnSpc>
              <a:spcAft>
                <a:spcPts val="1000"/>
              </a:spcAft>
            </a:pPr>
            <a:r>
              <a:rPr lang="en-US" sz="1800" b="1" dirty="0">
                <a:effectLst/>
                <a:latin typeface="Century Gothic" panose="020B0502020202020204" pitchFamily="34" charset="0"/>
                <a:ea typeface="Times New Roman" panose="02020603050405020304" pitchFamily="18" charset="0"/>
                <a:cs typeface="Times New Roman" panose="02020603050405020304" pitchFamily="18" charset="0"/>
              </a:rPr>
              <a:t>Document Manipulation</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Other useful machines generally found in offices include the photocopier, which allows workers to make multiple copies of a document for reference and for sharing with colleagues, and shredders. The shredder is increasingly important with the prevalence of identity fraud.</a:t>
            </a:r>
            <a:endParaRPr lang="en-ZA" sz="24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computer and software icons&#10;&#10;Description automatically generated">
            <a:extLst>
              <a:ext uri="{FF2B5EF4-FFF2-40B4-BE49-F238E27FC236}">
                <a16:creationId xmlns:a16="http://schemas.microsoft.com/office/drawing/2014/main" id="{3F4B322C-EE80-0284-6769-E6402AA0ECDC}"/>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59810" y="1579618"/>
            <a:ext cx="4638312" cy="2728222"/>
          </a:xfrm>
          <a:prstGeom prst="rect">
            <a:avLst/>
          </a:prstGeom>
        </p:spPr>
      </p:pic>
      <p:pic>
        <p:nvPicPr>
          <p:cNvPr id="7" name="Picture 6" descr="A hand pressing a paper shredder&#10;&#10;Description automatically generated">
            <a:extLst>
              <a:ext uri="{FF2B5EF4-FFF2-40B4-BE49-F238E27FC236}">
                <a16:creationId xmlns:a16="http://schemas.microsoft.com/office/drawing/2014/main" id="{25221BCB-4A4B-1CC7-3A27-953B650B5A39}"/>
              </a:ext>
            </a:extLst>
          </p:cNvPr>
          <p:cNvPicPr>
            <a:picLocks noChangeAspect="1"/>
          </p:cNvPicPr>
          <p:nvPr/>
        </p:nvPicPr>
        <p:blipFill rotWithShape="1">
          <a:blip r:embed="rId3">
            <a:extLst>
              <a:ext uri="{28A0092B-C50C-407E-A947-70E740481C1C}">
                <a14:useLocalDpi xmlns:a14="http://schemas.microsoft.com/office/drawing/2010/main" val="0"/>
              </a:ext>
            </a:extLst>
          </a:blip>
          <a:srcRect t="9262" b="8546"/>
          <a:stretch/>
        </p:blipFill>
        <p:spPr>
          <a:xfrm>
            <a:off x="3738410" y="2261185"/>
            <a:ext cx="3211499" cy="2639589"/>
          </a:xfrm>
          <a:prstGeom prst="rect">
            <a:avLst/>
          </a:prstGeom>
        </p:spPr>
      </p:pic>
      <p:pic>
        <p:nvPicPr>
          <p:cNvPr id="9" name="Picture 8" descr="A paper shredder with blue light inside&#10;&#10;Description automatically generated">
            <a:extLst>
              <a:ext uri="{FF2B5EF4-FFF2-40B4-BE49-F238E27FC236}">
                <a16:creationId xmlns:a16="http://schemas.microsoft.com/office/drawing/2014/main" id="{6CE2EA7B-F5E9-E4E9-6ECF-3CB9907CACDE}"/>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9945764" y="4441902"/>
            <a:ext cx="2416098" cy="2416098"/>
          </a:xfrm>
          <a:prstGeom prst="rect">
            <a:avLst/>
          </a:prstGeom>
        </p:spPr>
      </p:pic>
    </p:spTree>
    <p:extLst>
      <p:ext uri="{BB962C8B-B14F-4D97-AF65-F5344CB8AC3E}">
        <p14:creationId xmlns:p14="http://schemas.microsoft.com/office/powerpoint/2010/main" val="125159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020643-717D-078C-ADF9-1BF209416241}"/>
              </a:ext>
            </a:extLst>
          </p:cNvPr>
          <p:cNvSpPr txBox="1"/>
          <p:nvPr/>
        </p:nvSpPr>
        <p:spPr>
          <a:xfrm>
            <a:off x="-157480" y="0"/>
            <a:ext cx="12349480" cy="2379306"/>
          </a:xfrm>
          <a:prstGeom prst="rect">
            <a:avLst/>
          </a:prstGeom>
          <a:noFill/>
        </p:spPr>
        <p:txBody>
          <a:bodyPr wrap="square">
            <a:spAutoFit/>
          </a:bodyPr>
          <a:lstStyle/>
          <a:p>
            <a:pPr algn="ctr">
              <a:lnSpc>
                <a:spcPct val="150000"/>
              </a:lnSpc>
              <a:spcAft>
                <a:spcPts val="1000"/>
              </a:spcAft>
            </a:pPr>
            <a:r>
              <a:rPr lang="en-US" sz="2400" b="1" dirty="0">
                <a:effectLst/>
                <a:latin typeface="Century Gothic" panose="020B0502020202020204" pitchFamily="34" charset="0"/>
                <a:ea typeface="Times New Roman" panose="02020603050405020304" pitchFamily="18" charset="0"/>
                <a:cs typeface="Times New Roman" panose="02020603050405020304" pitchFamily="18" charset="0"/>
              </a:rPr>
              <a:t>Communications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Professionals need to communicate with individuals both within their company and outside, so most offices will utilize a telephone system. Other functions of phone systems include conferencing, which allows multiple workers to join in the same conversation</a:t>
            </a:r>
            <a:endParaRPr lang="en-ZA" sz="24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person smiling and pointing at something&#10;&#10;Description automatically generated">
            <a:extLst>
              <a:ext uri="{FF2B5EF4-FFF2-40B4-BE49-F238E27FC236}">
                <a16:creationId xmlns:a16="http://schemas.microsoft.com/office/drawing/2014/main" id="{0A31CA80-B6B3-703A-AB9C-E6AD7F8CB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80" y="2813243"/>
            <a:ext cx="6024880" cy="3765550"/>
          </a:xfrm>
          <a:prstGeom prst="rect">
            <a:avLst/>
          </a:prstGeom>
        </p:spPr>
      </p:pic>
      <p:pic>
        <p:nvPicPr>
          <p:cNvPr id="6" name="Picture 5">
            <a:extLst>
              <a:ext uri="{FF2B5EF4-FFF2-40B4-BE49-F238E27FC236}">
                <a16:creationId xmlns:a16="http://schemas.microsoft.com/office/drawing/2014/main" id="{F7CAEB41-7706-716B-7154-0432E962412B}"/>
              </a:ext>
            </a:extLst>
          </p:cNvPr>
          <p:cNvPicPr>
            <a:picLocks noChangeAspect="1"/>
          </p:cNvPicPr>
          <p:nvPr/>
        </p:nvPicPr>
        <p:blipFill rotWithShape="1">
          <a:blip r:embed="rId3"/>
          <a:srcRect l="14341" t="8936" r="12924" b="3175"/>
          <a:stretch/>
        </p:blipFill>
        <p:spPr>
          <a:xfrm>
            <a:off x="6435147" y="2813243"/>
            <a:ext cx="5681933" cy="3800254"/>
          </a:xfrm>
          <a:prstGeom prst="rect">
            <a:avLst/>
          </a:prstGeom>
        </p:spPr>
      </p:pic>
    </p:spTree>
    <p:extLst>
      <p:ext uri="{BB962C8B-B14F-4D97-AF65-F5344CB8AC3E}">
        <p14:creationId xmlns:p14="http://schemas.microsoft.com/office/powerpoint/2010/main" val="53417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DC8A85-46E6-34EA-7803-8F4253FB2698}"/>
              </a:ext>
            </a:extLst>
          </p:cNvPr>
          <p:cNvSpPr txBox="1"/>
          <p:nvPr/>
        </p:nvSpPr>
        <p:spPr>
          <a:xfrm>
            <a:off x="182880" y="127000"/>
            <a:ext cx="11419840" cy="3163430"/>
          </a:xfrm>
          <a:prstGeom prst="rect">
            <a:avLst/>
          </a:prstGeom>
          <a:noFill/>
        </p:spPr>
        <p:txBody>
          <a:bodyPr wrap="square">
            <a:spAutoFit/>
          </a:bodyPr>
          <a:lstStyle/>
          <a:p>
            <a:pPr algn="just">
              <a:lnSpc>
                <a:spcPct val="150000"/>
              </a:lnSpc>
              <a:spcAft>
                <a:spcPts val="1000"/>
              </a:spcAft>
            </a:pPr>
            <a:r>
              <a:rPr lang="en-US" sz="2400" b="1" dirty="0">
                <a:effectLst/>
                <a:latin typeface="Century Gothic" panose="020B0502020202020204" pitchFamily="34" charset="0"/>
                <a:ea typeface="Times New Roman" panose="02020603050405020304" pitchFamily="18" charset="0"/>
                <a:cs typeface="Times New Roman" panose="02020603050405020304" pitchFamily="18" charset="0"/>
              </a:rPr>
              <a:t>Importance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US" sz="2000" dirty="0">
                <a:effectLst/>
                <a:latin typeface="Calibri" panose="020F0502020204030204" pitchFamily="34" charset="0"/>
                <a:ea typeface="Calibri" panose="020F0502020204030204" pitchFamily="34" charset="0"/>
                <a:cs typeface="Calibri" panose="020F0502020204030204" pitchFamily="34" charset="0"/>
              </a:rPr>
              <a:t>Each piece of office equipment requires periodic preventative and corrective maintenance over the course of time in order to keep it in working condition. If equipment is broken, employees cannot properly perform their job functions and productivity slows down or even stops. </a:t>
            </a:r>
            <a:endParaRPr lang="en-US" sz="20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1000"/>
              </a:spcAft>
            </a:pPr>
            <a:r>
              <a:rPr lang="en-US" sz="2000" dirty="0">
                <a:latin typeface="Calibri" panose="020F0502020204030204" pitchFamily="34" charset="0"/>
                <a:ea typeface="Calibri" panose="020F0502020204030204" pitchFamily="34" charset="0"/>
                <a:cs typeface="Calibri" panose="020F0502020204030204" pitchFamily="34" charset="0"/>
              </a:rPr>
              <a:t>In exchange for a fixed annual fee, the manufacturer will bear the financial risk and handle the equipment maintenance and repairs. </a:t>
            </a:r>
          </a:p>
        </p:txBody>
      </p:sp>
      <p:pic>
        <p:nvPicPr>
          <p:cNvPr id="4" name="Picture 3" descr="A person standing in front of a computer&#10;&#10;Description automatically generated">
            <a:extLst>
              <a:ext uri="{FF2B5EF4-FFF2-40B4-BE49-F238E27FC236}">
                <a16:creationId xmlns:a16="http://schemas.microsoft.com/office/drawing/2014/main" id="{3EA9A111-4B3E-913F-DF4E-B0F60B2928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872" y="3429000"/>
            <a:ext cx="4953000" cy="3302000"/>
          </a:xfrm>
          <a:prstGeom prst="rect">
            <a:avLst/>
          </a:prstGeom>
          <a:ln>
            <a:noFill/>
          </a:ln>
          <a:effectLst>
            <a:softEdge rad="112500"/>
          </a:effectLst>
        </p:spPr>
      </p:pic>
      <p:pic>
        <p:nvPicPr>
          <p:cNvPr id="6" name="Picture 5" descr="A yellow note on a printer&#10;&#10;Description automatically generated">
            <a:extLst>
              <a:ext uri="{FF2B5EF4-FFF2-40B4-BE49-F238E27FC236}">
                <a16:creationId xmlns:a16="http://schemas.microsoft.com/office/drawing/2014/main" id="{45387E36-362E-FF77-B4C8-AD2E1EB83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7360" y="3374106"/>
            <a:ext cx="4785360" cy="3356894"/>
          </a:xfrm>
          <a:prstGeom prst="rect">
            <a:avLst/>
          </a:prstGeom>
          <a:ln>
            <a:noFill/>
          </a:ln>
          <a:effectLst>
            <a:softEdge rad="112500"/>
          </a:effectLst>
        </p:spPr>
      </p:pic>
    </p:spTree>
    <p:extLst>
      <p:ext uri="{BB962C8B-B14F-4D97-AF65-F5344CB8AC3E}">
        <p14:creationId xmlns:p14="http://schemas.microsoft.com/office/powerpoint/2010/main" val="244262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1C61E8-75B1-C9EE-6400-1139C6112402}"/>
              </a:ext>
            </a:extLst>
          </p:cNvPr>
          <p:cNvSpPr txBox="1"/>
          <p:nvPr/>
        </p:nvSpPr>
        <p:spPr>
          <a:xfrm>
            <a:off x="304800" y="410200"/>
            <a:ext cx="11216640" cy="28050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pPr>
            <a:r>
              <a:rPr lang="en-US" sz="2400" dirty="0">
                <a:effectLst/>
                <a:latin typeface="Calibri" panose="020F0502020204030204" pitchFamily="34" charset="0"/>
                <a:ea typeface="Calibri" panose="020F0502020204030204" pitchFamily="34" charset="0"/>
                <a:cs typeface="Calibri" panose="020F0502020204030204" pitchFamily="34" charset="0"/>
              </a:rPr>
              <a:t>Your vehicles, without the right fluids and oil, can blow a motor. Without regular cleanings, your saws, nail guns and other equipment will seize up. </a:t>
            </a:r>
          </a:p>
          <a:p>
            <a:pPr>
              <a:lnSpc>
                <a:spcPct val="150000"/>
              </a:lnSpc>
            </a:pPr>
            <a:endParaRPr lang="en-US" sz="24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sz="2400" dirty="0">
                <a:effectLst/>
                <a:latin typeface="Calibri" panose="020F0502020204030204" pitchFamily="34" charset="0"/>
                <a:ea typeface="Calibri" panose="020F0502020204030204" pitchFamily="34" charset="0"/>
                <a:cs typeface="Calibri" panose="020F0502020204030204" pitchFamily="34" charset="0"/>
              </a:rPr>
              <a:t>Even computers, printers and other related equipment needs proper maintenance to prevent them from crashing.</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person standing in front of a printer with papers flying out of it&#10;&#10;Description automatically generated">
            <a:extLst>
              <a:ext uri="{FF2B5EF4-FFF2-40B4-BE49-F238E27FC236}">
                <a16:creationId xmlns:a16="http://schemas.microsoft.com/office/drawing/2014/main" id="{32C29298-905E-FF92-2C63-0B813EF15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9977" y="3301999"/>
            <a:ext cx="6692046" cy="3284571"/>
          </a:xfrm>
          <a:prstGeom prst="rect">
            <a:avLst/>
          </a:prstGeom>
        </p:spPr>
      </p:pic>
    </p:spTree>
    <p:extLst>
      <p:ext uri="{BB962C8B-B14F-4D97-AF65-F5344CB8AC3E}">
        <p14:creationId xmlns:p14="http://schemas.microsoft.com/office/powerpoint/2010/main" val="150076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E14F37-4D22-5C98-27D8-852CA74CF79A}"/>
              </a:ext>
            </a:extLst>
          </p:cNvPr>
          <p:cNvSpPr txBox="1"/>
          <p:nvPr/>
        </p:nvSpPr>
        <p:spPr>
          <a:xfrm>
            <a:off x="397510" y="497790"/>
            <a:ext cx="11308080" cy="22510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lnSpc>
                <a:spcPct val="150000"/>
              </a:lnSpc>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You may think that the time it takes to do routine maintenance lowers productivity.</a:t>
            </a:r>
          </a:p>
          <a:p>
            <a:pPr marL="342900" indent="-342900">
              <a:lnSpc>
                <a:spcPct val="150000"/>
              </a:lnSpc>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Not only will this create more downtime, but the costs can be enormous.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There are many software </a:t>
            </a:r>
            <a:r>
              <a:rPr lang="en-US" sz="2400" b="1" dirty="0">
                <a:effectLst/>
                <a:latin typeface="Calibri" panose="020F0502020204030204" pitchFamily="34" charset="0"/>
                <a:ea typeface="Calibri" panose="020F0502020204030204" pitchFamily="34" charset="0"/>
                <a:cs typeface="Calibri" panose="020F0502020204030204" pitchFamily="34" charset="0"/>
              </a:rPr>
              <a:t>programs</a:t>
            </a:r>
            <a:r>
              <a:rPr lang="en-US" sz="2400" dirty="0">
                <a:effectLst/>
                <a:latin typeface="Calibri" panose="020F0502020204030204" pitchFamily="34" charset="0"/>
                <a:ea typeface="Calibri" panose="020F0502020204030204" pitchFamily="34" charset="0"/>
                <a:cs typeface="Calibri" panose="020F0502020204030204" pitchFamily="34" charset="0"/>
              </a:rPr>
              <a:t> that can help you with regular equipment maintenance</a:t>
            </a:r>
            <a:endParaRPr lang="en-ZA" sz="2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person working on a machine&#10;&#10;Description automatically generated">
            <a:extLst>
              <a:ext uri="{FF2B5EF4-FFF2-40B4-BE49-F238E27FC236}">
                <a16:creationId xmlns:a16="http://schemas.microsoft.com/office/drawing/2014/main" id="{7D53F7DC-BD95-050A-EBF0-6953885C1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894" y="3853026"/>
            <a:ext cx="3228287" cy="2418099"/>
          </a:xfrm>
          <a:prstGeom prst="rect">
            <a:avLst/>
          </a:prstGeom>
        </p:spPr>
      </p:pic>
      <p:pic>
        <p:nvPicPr>
          <p:cNvPr id="6" name="Picture 5" descr="A person working on a printer&#10;&#10;Description automatically generated">
            <a:extLst>
              <a:ext uri="{FF2B5EF4-FFF2-40B4-BE49-F238E27FC236}">
                <a16:creationId xmlns:a16="http://schemas.microsoft.com/office/drawing/2014/main" id="{2E82A7D0-02E9-013E-DB8F-1A0DF274F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10" y="3636030"/>
            <a:ext cx="4286250" cy="2857500"/>
          </a:xfrm>
          <a:prstGeom prst="rect">
            <a:avLst/>
          </a:prstGeom>
        </p:spPr>
      </p:pic>
      <p:pic>
        <p:nvPicPr>
          <p:cNvPr id="8" name="Picture 7" descr="A person looking at a machine&#10;&#10;Description automatically generated">
            <a:extLst>
              <a:ext uri="{FF2B5EF4-FFF2-40B4-BE49-F238E27FC236}">
                <a16:creationId xmlns:a16="http://schemas.microsoft.com/office/drawing/2014/main" id="{CCADAFE6-2778-E881-AFAA-2F3A9EDB5C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8315" y="3853026"/>
            <a:ext cx="3489205" cy="2321907"/>
          </a:xfrm>
          <a:prstGeom prst="rect">
            <a:avLst/>
          </a:prstGeom>
        </p:spPr>
      </p:pic>
    </p:spTree>
    <p:extLst>
      <p:ext uri="{BB962C8B-B14F-4D97-AF65-F5344CB8AC3E}">
        <p14:creationId xmlns:p14="http://schemas.microsoft.com/office/powerpoint/2010/main" val="610748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15740B-99C4-CFBF-0791-BB086C5FFC6E}"/>
              </a:ext>
            </a:extLst>
          </p:cNvPr>
          <p:cNvSpPr txBox="1"/>
          <p:nvPr/>
        </p:nvSpPr>
        <p:spPr>
          <a:xfrm>
            <a:off x="360680" y="304477"/>
            <a:ext cx="11470640" cy="3487301"/>
          </a:xfrm>
          <a:prstGeom prst="rect">
            <a:avLst/>
          </a:prstGeom>
          <a:noFill/>
        </p:spPr>
        <p:txBody>
          <a:bodyPr wrap="square">
            <a:spAutoFit/>
          </a:bodyPr>
          <a:lstStyle/>
          <a:p>
            <a:pPr algn="just">
              <a:lnSpc>
                <a:spcPct val="150000"/>
              </a:lnSpc>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They can help you set up a routine schedule, walk you through the job itself, and in some cases, especially when it comes to computers, </a:t>
            </a:r>
            <a:r>
              <a:rPr lang="en-US" sz="2400" dirty="0">
                <a:effectLst/>
                <a:latin typeface="Calibri" panose="020F0502020204030204" pitchFamily="34" charset="0"/>
                <a:ea typeface="Calibri" panose="020F0502020204030204" pitchFamily="34" charset="0"/>
                <a:cs typeface="Calibri" panose="020F0502020204030204" pitchFamily="34" charset="0"/>
              </a:rPr>
              <a:t>have it set up so that the maintenance is done while you are out of the office, automatically. </a:t>
            </a:r>
          </a:p>
          <a:p>
            <a:pPr algn="just">
              <a:lnSpc>
                <a:spcPct val="150000"/>
              </a:lnSpc>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This means that there really isn't any down time at all. </a:t>
            </a:r>
            <a:r>
              <a:rPr lang="en-US" sz="2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At the end of the scheduled sweep, defragmentation, and disk corrections, a report will appear and you can go over it at your earliest convenience</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t>
            </a:r>
            <a:endParaRPr lang="en-ZA" sz="24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person standing in front of a copier&#10;&#10;Description automatically generated">
            <a:extLst>
              <a:ext uri="{FF2B5EF4-FFF2-40B4-BE49-F238E27FC236}">
                <a16:creationId xmlns:a16="http://schemas.microsoft.com/office/drawing/2014/main" id="{1840105A-CB03-B758-16EA-43496D425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80" y="4053840"/>
            <a:ext cx="4738722" cy="2468402"/>
          </a:xfrm>
          <a:prstGeom prst="rect">
            <a:avLst/>
          </a:prstGeom>
          <a:ln>
            <a:noFill/>
          </a:ln>
          <a:effectLst>
            <a:softEdge rad="112500"/>
          </a:effectLst>
        </p:spPr>
      </p:pic>
      <p:pic>
        <p:nvPicPr>
          <p:cNvPr id="6" name="Picture 5" descr="A cartoon of a person with his head in his hands&#10;&#10;Description automatically generated">
            <a:extLst>
              <a:ext uri="{FF2B5EF4-FFF2-40B4-BE49-F238E27FC236}">
                <a16:creationId xmlns:a16="http://schemas.microsoft.com/office/drawing/2014/main" id="{4F2094A4-73EA-1A09-1583-B613F2867E80}"/>
              </a:ext>
            </a:extLst>
          </p:cNvPr>
          <p:cNvPicPr>
            <a:picLocks noChangeAspect="1"/>
          </p:cNvPicPr>
          <p:nvPr/>
        </p:nvPicPr>
        <p:blipFill rotWithShape="1">
          <a:blip r:embed="rId3">
            <a:extLst>
              <a:ext uri="{28A0092B-C50C-407E-A947-70E740481C1C}">
                <a14:useLocalDpi xmlns:a14="http://schemas.microsoft.com/office/drawing/2010/main" val="0"/>
              </a:ext>
            </a:extLst>
          </a:blip>
          <a:srcRect l="3438" t="4410" r="9525" b="6572"/>
          <a:stretch/>
        </p:blipFill>
        <p:spPr>
          <a:xfrm>
            <a:off x="5222240" y="3795809"/>
            <a:ext cx="2692400" cy="2753683"/>
          </a:xfrm>
          <a:prstGeom prst="rect">
            <a:avLst/>
          </a:prstGeom>
          <a:ln>
            <a:noFill/>
          </a:ln>
          <a:effectLst>
            <a:softEdge rad="112500"/>
          </a:effectLst>
        </p:spPr>
      </p:pic>
      <p:pic>
        <p:nvPicPr>
          <p:cNvPr id="8" name="Picture 7" descr="A cartoon of a person holding a bat&#10;&#10;Description automatically generated">
            <a:extLst>
              <a:ext uri="{FF2B5EF4-FFF2-40B4-BE49-F238E27FC236}">
                <a16:creationId xmlns:a16="http://schemas.microsoft.com/office/drawing/2014/main" id="{CCCE036C-6EF9-E306-7C90-AF930DF02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6600" y="4379118"/>
            <a:ext cx="3489960" cy="2373686"/>
          </a:xfrm>
          <a:prstGeom prst="rect">
            <a:avLst/>
          </a:prstGeom>
          <a:ln>
            <a:noFill/>
          </a:ln>
          <a:effectLst>
            <a:softEdge rad="112500"/>
          </a:effectLst>
        </p:spPr>
      </p:pic>
    </p:spTree>
    <p:extLst>
      <p:ext uri="{BB962C8B-B14F-4D97-AF65-F5344CB8AC3E}">
        <p14:creationId xmlns:p14="http://schemas.microsoft.com/office/powerpoint/2010/main" val="49904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F3C46A-CFF7-BD9F-7BC0-6E6465DCC06E}"/>
              </a:ext>
            </a:extLst>
          </p:cNvPr>
          <p:cNvSpPr txBox="1"/>
          <p:nvPr/>
        </p:nvSpPr>
        <p:spPr>
          <a:xfrm>
            <a:off x="304800" y="344858"/>
            <a:ext cx="11343640" cy="2379306"/>
          </a:xfrm>
          <a:prstGeom prst="rect">
            <a:avLst/>
          </a:prstGeom>
          <a:noFill/>
        </p:spPr>
        <p:txBody>
          <a:bodyPr wrap="square">
            <a:spAutoFit/>
          </a:bodyPr>
          <a:lstStyle/>
          <a:p>
            <a:pPr marL="342900" indent="-342900" algn="just">
              <a:lnSpc>
                <a:spcPct val="150000"/>
              </a:lnSpc>
              <a:spcAft>
                <a:spcPts val="10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If it is too complicated, chances are you aren't going to take the time to learn it, and then it is a waste of money. </a:t>
            </a:r>
          </a:p>
          <a:p>
            <a:pPr marL="342900" indent="-342900" algn="just">
              <a:lnSpc>
                <a:spcPct val="150000"/>
              </a:lnSpc>
              <a:spcAft>
                <a:spcPts val="10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The second thing about the software is that is should be quick, easy to use, and does its job in a timely manner. </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person sitting at a computer talking on a cell phone&#10;&#10;Description automatically generated">
            <a:extLst>
              <a:ext uri="{FF2B5EF4-FFF2-40B4-BE49-F238E27FC236}">
                <a16:creationId xmlns:a16="http://schemas.microsoft.com/office/drawing/2014/main" id="{FC400C44-F555-A087-5346-12AF99C2F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031" y="3053080"/>
            <a:ext cx="3636882" cy="3253245"/>
          </a:xfrm>
          <a:prstGeom prst="rect">
            <a:avLst/>
          </a:prstGeom>
          <a:ln>
            <a:noFill/>
          </a:ln>
          <a:effectLst>
            <a:softEdge rad="112500"/>
          </a:effectLst>
        </p:spPr>
      </p:pic>
      <p:pic>
        <p:nvPicPr>
          <p:cNvPr id="8" name="Picture 7" descr="A person sitting at a table with a computer&#10;&#10;Description automatically generated">
            <a:extLst>
              <a:ext uri="{FF2B5EF4-FFF2-40B4-BE49-F238E27FC236}">
                <a16:creationId xmlns:a16="http://schemas.microsoft.com/office/drawing/2014/main" id="{63CE139A-50E1-763F-374E-B847FABEC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320" y="3429000"/>
            <a:ext cx="7315200" cy="3248025"/>
          </a:xfrm>
          <a:prstGeom prst="rect">
            <a:avLst/>
          </a:prstGeom>
          <a:ln>
            <a:noFill/>
          </a:ln>
          <a:effectLst>
            <a:softEdge rad="112500"/>
          </a:effectLst>
        </p:spPr>
      </p:pic>
    </p:spTree>
    <p:extLst>
      <p:ext uri="{BB962C8B-B14F-4D97-AF65-F5344CB8AC3E}">
        <p14:creationId xmlns:p14="http://schemas.microsoft.com/office/powerpoint/2010/main" val="2581664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3162</TotalTime>
  <Words>1592</Words>
  <Application>Microsoft Office PowerPoint</Application>
  <PresentationFormat>Widescreen</PresentationFormat>
  <Paragraphs>111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Pietersen</dc:creator>
  <cp:lastModifiedBy>Amy Pietersen</cp:lastModifiedBy>
  <cp:revision>39</cp:revision>
  <dcterms:created xsi:type="dcterms:W3CDTF">2023-09-22T12:14:54Z</dcterms:created>
  <dcterms:modified xsi:type="dcterms:W3CDTF">2024-04-10T07:54:33Z</dcterms:modified>
</cp:coreProperties>
</file>