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0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9C2A6-B1BB-A4B2-96D7-F4992F24F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A067F7-E59C-A3F9-F867-08BB7E1F6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77F8B-0BA1-4D64-9424-73F989D83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D860-3EC5-4D59-BDCE-ED63AD938EE8}" type="datetimeFigureOut">
              <a:rPr lang="en-ZA" smtClean="0"/>
              <a:t>2024/04/11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6E7BB-DF60-21B0-5338-C7DAB80E5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5BEF1-6F9A-0751-F19B-EF3F263E6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242B-7FBF-44B5-8BC4-366E891C53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36571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05885-6DF0-064A-22C1-F44E6D357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78B537-280A-548D-B787-CA8ADF5E3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19813-E12D-C418-5B4E-19E478090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D860-3EC5-4D59-BDCE-ED63AD938EE8}" type="datetimeFigureOut">
              <a:rPr lang="en-ZA" smtClean="0"/>
              <a:t>2024/04/11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D13F7-0EFD-1476-3D81-B3C1752F7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FADA2-29A2-8EF0-AF3A-58BDE0769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242B-7FBF-44B5-8BC4-366E891C53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846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2798A8-C3EB-6AA2-6847-DC124EAF7A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5BC3F1-6F22-5907-9245-CD14E80C6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D0054-AF61-E5BE-0EBE-7A988D518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D860-3EC5-4D59-BDCE-ED63AD938EE8}" type="datetimeFigureOut">
              <a:rPr lang="en-ZA" smtClean="0"/>
              <a:t>2024/04/11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6132A-C5A1-ACF3-2852-F51AFED89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90C22-6C73-8713-20BD-A69056E9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242B-7FBF-44B5-8BC4-366E891C53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42771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16493-EAF6-2977-D38E-AC33A4905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B936A-4D7B-9D53-E0A7-72EABA0A3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36E08-3520-5E2C-501C-B3BE20318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D860-3EC5-4D59-BDCE-ED63AD938EE8}" type="datetimeFigureOut">
              <a:rPr lang="en-ZA" smtClean="0"/>
              <a:t>2024/04/11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3FE8B-E581-EF66-72E5-0962DB22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324F5-FD4B-1974-702C-EC3AED565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242B-7FBF-44B5-8BC4-366E891C53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7772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A4312-51B6-3774-E080-2995DD99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935FE-8538-4BD6-1E84-9007E05E6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FE721-17C5-5D34-DCF2-EA5C19682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D860-3EC5-4D59-BDCE-ED63AD938EE8}" type="datetimeFigureOut">
              <a:rPr lang="en-ZA" smtClean="0"/>
              <a:t>2024/04/11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2B7DB-D6E1-5DFA-EAB9-842DCDD09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0DCD4-0A59-B8CA-B836-E6CF75E5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242B-7FBF-44B5-8BC4-366E891C53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745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56977-269F-D110-0675-8E567D4B9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43FA9-9747-F80C-8033-4125D87349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35653-AC82-BD25-F2C6-6DEF64111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10B35-3E3A-00DC-ACC3-094AA7290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D860-3EC5-4D59-BDCE-ED63AD938EE8}" type="datetimeFigureOut">
              <a:rPr lang="en-ZA" smtClean="0"/>
              <a:t>2024/04/11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59F93-3208-5608-0038-AED2FEFD0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DB917-DC52-144D-B20E-93B49B63E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242B-7FBF-44B5-8BC4-366E891C53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3899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512BF-4490-F0F6-1781-2DCC6980F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71A50-D674-74E2-72F8-7E525A1ED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7D25A2-30E5-1988-B15C-AB4440A37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4B1F10-E8FC-D392-9830-E95213F11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26E94-A10B-52C3-191F-957B09D0A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D35A10-CD5A-914C-11CE-EE6C319EE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D860-3EC5-4D59-BDCE-ED63AD938EE8}" type="datetimeFigureOut">
              <a:rPr lang="en-ZA" smtClean="0"/>
              <a:t>2024/04/11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F3AEA1-7D9C-02F0-4929-39F735435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C592F4-3BBA-C715-871B-E82317A47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242B-7FBF-44B5-8BC4-366E891C53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4321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CBEA9-12DF-8B80-1BD2-79DE8BAE2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DE68FD-5EFA-FA6A-E491-30209FE54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D860-3EC5-4D59-BDCE-ED63AD938EE8}" type="datetimeFigureOut">
              <a:rPr lang="en-ZA" smtClean="0"/>
              <a:t>2024/04/11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851D58-AE96-DAF6-0560-DFA615B5C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07F201-C22A-0757-0742-88B2F8B9B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242B-7FBF-44B5-8BC4-366E891C53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6280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2EF58A-24B6-5BC9-DA66-4E321F3F7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D860-3EC5-4D59-BDCE-ED63AD938EE8}" type="datetimeFigureOut">
              <a:rPr lang="en-ZA" smtClean="0"/>
              <a:t>2024/04/11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730D52-8536-8C1C-9EA9-C21D4855A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3B313-9684-53E2-819E-323B3159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242B-7FBF-44B5-8BC4-366E891C53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0320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D2B7D-DAAA-48AD-F158-4C175129B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55B29-5B0E-A56A-6AFD-C5FEB0D3F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D0B24D-18AA-DBF2-E206-1BA0CD13B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7E96DA-017C-21A6-458C-667AD6D99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D860-3EC5-4D59-BDCE-ED63AD938EE8}" type="datetimeFigureOut">
              <a:rPr lang="en-ZA" smtClean="0"/>
              <a:t>2024/04/11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64CE8-F181-56CB-3DB3-D9CB6A4BF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5CFDE-5330-98E9-462F-6165E0FE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242B-7FBF-44B5-8BC4-366E891C53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3999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5AB3-2A99-FC57-19A1-0ADAAD033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FBD3BC-A418-95B4-BDBF-866F38637C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D1F76E-7263-4537-379B-F861EB051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E0E83D-439B-835A-0182-18EB6BC88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D860-3EC5-4D59-BDCE-ED63AD938EE8}" type="datetimeFigureOut">
              <a:rPr lang="en-ZA" smtClean="0"/>
              <a:t>2024/04/11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2A6B0C-C50A-E581-3DAE-0BF1755CB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EB25E-0B56-8345-1643-1490F842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242B-7FBF-44B5-8BC4-366E891C53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4300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BBA598-841F-B8AB-AA6C-9A9C92113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5E974-40B0-B158-0B26-D8EBE0CC6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93047-63C3-FB93-6179-E9CCDBAE31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9AD860-3EC5-4D59-BDCE-ED63AD938EE8}" type="datetimeFigureOut">
              <a:rPr lang="en-ZA" smtClean="0"/>
              <a:t>2024/04/11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22A4B-BC78-D8BB-121F-0E97EA7CC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2A1DD-F0B8-81AE-3025-6A7046E88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B0242B-7FBF-44B5-8BC4-366E891C53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0066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tanding in a drawer of a computer&#10;&#10;Description automatically generated">
            <a:extLst>
              <a:ext uri="{FF2B5EF4-FFF2-40B4-BE49-F238E27FC236}">
                <a16:creationId xmlns:a16="http://schemas.microsoft.com/office/drawing/2014/main" id="{6EBF2816-19E9-80E1-6C68-73F2D9D925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9"/>
          <a:stretch/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7" name="Picture 6" descr="A group of logos on a white background&#10;&#10;Description automatically generated">
            <a:extLst>
              <a:ext uri="{FF2B5EF4-FFF2-40B4-BE49-F238E27FC236}">
                <a16:creationId xmlns:a16="http://schemas.microsoft.com/office/drawing/2014/main" id="{8E3ED8C1-12B5-4F51-B4CA-2FB280B2F9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4"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7553D43-CB41-AC33-B69A-8F3C22E6CB50}"/>
              </a:ext>
            </a:extLst>
          </p:cNvPr>
          <p:cNvSpPr txBox="1"/>
          <p:nvPr/>
        </p:nvSpPr>
        <p:spPr>
          <a:xfrm>
            <a:off x="5664201" y="4766267"/>
            <a:ext cx="5692774" cy="1077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1">
                    <a:alpha val="80000"/>
                  </a:schemeClr>
                </a:solidFill>
              </a:rPr>
              <a:t>Use a gui based database application to work with simple databases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1">
                    <a:alpha val="80000"/>
                  </a:schemeClr>
                </a:solidFill>
              </a:rPr>
              <a:t>Unit standard ID: 116936</a:t>
            </a:r>
          </a:p>
        </p:txBody>
      </p:sp>
    </p:spTree>
    <p:extLst>
      <p:ext uri="{BB962C8B-B14F-4D97-AF65-F5344CB8AC3E}">
        <p14:creationId xmlns:p14="http://schemas.microsoft.com/office/powerpoint/2010/main" val="143484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 record">
            <a:extLst>
              <a:ext uri="{FF2B5EF4-FFF2-40B4-BE49-F238E27FC236}">
                <a16:creationId xmlns:a16="http://schemas.microsoft.com/office/drawing/2014/main" id="{818DB536-8743-CC16-72CF-30FF08B1E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0" y="647611"/>
            <a:ext cx="11986759" cy="322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51DCBB-A4A0-DAC1-A7A0-FBA1BBC798D3}"/>
              </a:ext>
            </a:extLst>
          </p:cNvPr>
          <p:cNvSpPr txBox="1"/>
          <p:nvPr/>
        </p:nvSpPr>
        <p:spPr>
          <a:xfrm>
            <a:off x="274320" y="4230916"/>
            <a:ext cx="113893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 </a:t>
            </a:r>
            <a:r>
              <a:rPr lang="en-US" sz="2400" b="1" dirty="0"/>
              <a:t>See the number at the left of each row? </a:t>
            </a:r>
          </a:p>
          <a:p>
            <a:r>
              <a:rPr lang="en-US" sz="2400" dirty="0"/>
              <a:t>That’s the ID number that identifies each record. </a:t>
            </a:r>
          </a:p>
          <a:p>
            <a:r>
              <a:rPr lang="en-US" sz="2400" dirty="0"/>
              <a:t>The ID number for a record refers to every piece of information contained on that row</a:t>
            </a:r>
            <a:r>
              <a:rPr lang="en-US" dirty="0"/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04332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cord ID numbers">
            <a:extLst>
              <a:ext uri="{FF2B5EF4-FFF2-40B4-BE49-F238E27FC236}">
                <a16:creationId xmlns:a16="http://schemas.microsoft.com/office/drawing/2014/main" id="{F40C2CE2-E66D-F55E-A991-AB78982CE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7002"/>
            <a:ext cx="9517788" cy="388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F6CD6E-3A7A-3F15-4E3E-560211BE9082}"/>
              </a:ext>
            </a:extLst>
          </p:cNvPr>
          <p:cNvSpPr txBox="1"/>
          <p:nvPr/>
        </p:nvSpPr>
        <p:spPr>
          <a:xfrm>
            <a:off x="386080" y="4156453"/>
            <a:ext cx="112776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Since these pieces of information are all details about your customers, you’d include them all in the same table. </a:t>
            </a:r>
          </a:p>
          <a:p>
            <a:endParaRPr lang="en-US" sz="2000" dirty="0"/>
          </a:p>
          <a:p>
            <a:r>
              <a:rPr lang="en-US" sz="2000" dirty="0"/>
              <a:t>Each customer would be represented by a unique record, and each type of information about those customers would be stored in its own field. </a:t>
            </a:r>
          </a:p>
          <a:p>
            <a:endParaRPr lang="en-US" sz="2000" dirty="0"/>
          </a:p>
          <a:p>
            <a:r>
              <a:rPr lang="en-US" sz="2000" dirty="0"/>
              <a:t>If you decided to add any more information-say, the customer's birthday-you would simply create a new field within the same table.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1188104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3" name="Rectangle 820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4C69EF-85BA-A72B-9C78-B8655A5E37E6}"/>
              </a:ext>
            </a:extLst>
          </p:cNvPr>
          <p:cNvSpPr txBox="1"/>
          <p:nvPr/>
        </p:nvSpPr>
        <p:spPr>
          <a:xfrm>
            <a:off x="630936" y="639520"/>
            <a:ext cx="3429000" cy="1719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Forms:</a:t>
            </a:r>
          </a:p>
        </p:txBody>
      </p:sp>
      <p:sp>
        <p:nvSpPr>
          <p:cNvPr id="820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91C1CD-0AE7-B987-7071-E256F5154C77}"/>
              </a:ext>
            </a:extLst>
          </p:cNvPr>
          <p:cNvSpPr txBox="1"/>
          <p:nvPr/>
        </p:nvSpPr>
        <p:spPr>
          <a:xfrm>
            <a:off x="304800" y="2807208"/>
            <a:ext cx="4551680" cy="3880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You have probably had to fill out forms on many occasions, like when visiting a doctor's office, applying for a job, or registering for school.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reason forms are used so often is that they're an easy way to guide people into entering data correctly</a:t>
            </a:r>
          </a:p>
        </p:txBody>
      </p:sp>
      <p:pic>
        <p:nvPicPr>
          <p:cNvPr id="8194" name="Picture 2" descr="An Access form">
            <a:extLst>
              <a:ext uri="{FF2B5EF4-FFF2-40B4-BE49-F238E27FC236}">
                <a16:creationId xmlns:a16="http://schemas.microsoft.com/office/drawing/2014/main" id="{E0355077-02CC-B4C3-20D0-89D6C62BB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2972" y="1224826"/>
            <a:ext cx="6903720" cy="424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318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28E217-BEC0-FF60-966B-6EBADAF72DFD}"/>
              </a:ext>
            </a:extLst>
          </p:cNvPr>
          <p:cNvSpPr txBox="1"/>
          <p:nvPr/>
        </p:nvSpPr>
        <p:spPr>
          <a:xfrm>
            <a:off x="969963" y="379382"/>
            <a:ext cx="358171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6600" dirty="0"/>
              <a:t>Queries</a:t>
            </a:r>
          </a:p>
        </p:txBody>
      </p:sp>
      <p:pic>
        <p:nvPicPr>
          <p:cNvPr id="9218" name="Picture 2" descr="A query design">
            <a:extLst>
              <a:ext uri="{FF2B5EF4-FFF2-40B4-BE49-F238E27FC236}">
                <a16:creationId xmlns:a16="http://schemas.microsoft.com/office/drawing/2014/main" id="{B5CB0B61-D720-1B81-62B5-0010BAB4B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41" y="253334"/>
            <a:ext cx="6206242" cy="472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54055A-BE75-5C2E-E5C5-640911DD8435}"/>
              </a:ext>
            </a:extLst>
          </p:cNvPr>
          <p:cNvSpPr txBox="1"/>
          <p:nvPr/>
        </p:nvSpPr>
        <p:spPr>
          <a:xfrm>
            <a:off x="103117" y="1587908"/>
            <a:ext cx="586771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When you build a query in Access, you are defining specific search conditions to find exactly the data you want.</a:t>
            </a:r>
          </a:p>
          <a:p>
            <a:endParaRPr lang="en-US" sz="2400" dirty="0"/>
          </a:p>
          <a:p>
            <a:r>
              <a:rPr lang="en-US" sz="2400" dirty="0"/>
              <a:t>While a search would be able to help you find the name of one customer at your business, you could run a query to find the name and phone number of every customer who's made a purchase within the past week.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459801-3D19-09C7-6762-5BDD4DE129D9}"/>
              </a:ext>
            </a:extLst>
          </p:cNvPr>
          <p:cNvSpPr txBox="1"/>
          <p:nvPr/>
        </p:nvSpPr>
        <p:spPr>
          <a:xfrm>
            <a:off x="477520" y="5784804"/>
            <a:ext cx="1042416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A well-designed query can give information that you might not be able to find out just by looking through the data in your tables.</a:t>
            </a:r>
            <a:endParaRPr lang="en-ZA" sz="2400" b="1" dirty="0"/>
          </a:p>
        </p:txBody>
      </p:sp>
    </p:spTree>
    <p:extLst>
      <p:ext uri="{BB962C8B-B14F-4D97-AF65-F5344CB8AC3E}">
        <p14:creationId xmlns:p14="http://schemas.microsoft.com/office/powerpoint/2010/main" val="1674908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7E72B-6FC2-939E-1087-376A6DC05840}"/>
              </a:ext>
            </a:extLst>
          </p:cNvPr>
          <p:cNvSpPr txBox="1"/>
          <p:nvPr/>
        </p:nvSpPr>
        <p:spPr>
          <a:xfrm>
            <a:off x="518160" y="443705"/>
            <a:ext cx="36169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6000" b="1" dirty="0"/>
              <a:t>Reports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404BA6-D0C0-4D44-6A1C-B59228C7E000}"/>
              </a:ext>
            </a:extLst>
          </p:cNvPr>
          <p:cNvSpPr txBox="1"/>
          <p:nvPr/>
        </p:nvSpPr>
        <p:spPr>
          <a:xfrm>
            <a:off x="207237" y="5754785"/>
            <a:ext cx="94946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Access offers you the ability to create a report from any table or query</a:t>
            </a:r>
            <a:r>
              <a:rPr lang="en-US" sz="2000" dirty="0"/>
              <a:t>.</a:t>
            </a:r>
            <a:endParaRPr lang="en-ZA" sz="2000" dirty="0"/>
          </a:p>
        </p:txBody>
      </p:sp>
      <p:pic>
        <p:nvPicPr>
          <p:cNvPr id="10242" name="Picture 2" descr="A report">
            <a:extLst>
              <a:ext uri="{FF2B5EF4-FFF2-40B4-BE49-F238E27FC236}">
                <a16:creationId xmlns:a16="http://schemas.microsoft.com/office/drawing/2014/main" id="{95A8A40C-4A2A-3201-3AAC-215A6EBB0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721" y="387825"/>
            <a:ext cx="7429042" cy="473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B7EC3C-EEC2-8A39-BDE3-CB1A99EA6197}"/>
              </a:ext>
            </a:extLst>
          </p:cNvPr>
          <p:cNvSpPr txBox="1"/>
          <p:nvPr/>
        </p:nvSpPr>
        <p:spPr>
          <a:xfrm>
            <a:off x="207237" y="1875505"/>
            <a:ext cx="39725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Reports offer you the ability to present your data in print.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F4272-0039-651A-E06C-7151E7637A6B}"/>
              </a:ext>
            </a:extLst>
          </p:cNvPr>
          <p:cNvSpPr txBox="1"/>
          <p:nvPr/>
        </p:nvSpPr>
        <p:spPr>
          <a:xfrm>
            <a:off x="152398" y="3181515"/>
            <a:ext cx="43484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If you've ever received a computer printout of a class schedule or a printed invoice of a purchase, you've seen a database report. </a:t>
            </a:r>
          </a:p>
        </p:txBody>
      </p:sp>
    </p:spTree>
    <p:extLst>
      <p:ext uri="{BB962C8B-B14F-4D97-AF65-F5344CB8AC3E}">
        <p14:creationId xmlns:p14="http://schemas.microsoft.com/office/powerpoint/2010/main" val="3268363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472D0D-7458-ECCB-D773-A27B5CF9AFE2}"/>
              </a:ext>
            </a:extLst>
          </p:cNvPr>
          <p:cNvSpPr txBox="1"/>
          <p:nvPr/>
        </p:nvSpPr>
        <p:spPr>
          <a:xfrm>
            <a:off x="579120" y="483444"/>
            <a:ext cx="110337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Think about what is going on around you in everyday situations and whether there might be a database at work.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D4428F-A35A-3DC4-EA47-C9A5530849E6}"/>
              </a:ext>
            </a:extLst>
          </p:cNvPr>
          <p:cNvSpPr txBox="1"/>
          <p:nvPr/>
        </p:nvSpPr>
        <p:spPr>
          <a:xfrm>
            <a:off x="264160" y="1841669"/>
            <a:ext cx="1134872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/>
              <a:t>•Grocery Store: </a:t>
            </a:r>
            <a:r>
              <a:rPr lang="en-US" sz="2800" dirty="0"/>
              <a:t>The grocery store is stocked with items. The items have to be ordered, shipped, and stocked in the store. The store has to pay for the items.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A14E21-3898-B625-0C15-4FC8215B44D6}"/>
              </a:ext>
            </a:extLst>
          </p:cNvPr>
          <p:cNvSpPr txBox="1"/>
          <p:nvPr/>
        </p:nvSpPr>
        <p:spPr>
          <a:xfrm>
            <a:off x="883920" y="3631337"/>
            <a:ext cx="1042416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/>
              <a:t>•Restaurant: </a:t>
            </a:r>
            <a:r>
              <a:rPr lang="en-US" sz="2800" dirty="0"/>
              <a:t>Where does the food come from? How does management know when to reorder a product?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89F371-E14F-757D-A8D8-A62CA5B22F85}"/>
              </a:ext>
            </a:extLst>
          </p:cNvPr>
          <p:cNvSpPr txBox="1"/>
          <p:nvPr/>
        </p:nvSpPr>
        <p:spPr>
          <a:xfrm>
            <a:off x="579120" y="5247050"/>
            <a:ext cx="1113028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/>
              <a:t>•Traffic Lights: </a:t>
            </a:r>
            <a:r>
              <a:rPr lang="en-US" sz="2800" dirty="0"/>
              <a:t>Who or what controls when the lights turn red or green?</a:t>
            </a:r>
          </a:p>
          <a:p>
            <a:r>
              <a:rPr lang="en-US" sz="2800" dirty="0"/>
              <a:t>A database maintains order and structure in our lives.</a:t>
            </a:r>
          </a:p>
        </p:txBody>
      </p:sp>
    </p:spTree>
    <p:extLst>
      <p:ext uri="{BB962C8B-B14F-4D97-AF65-F5344CB8AC3E}">
        <p14:creationId xmlns:p14="http://schemas.microsoft.com/office/powerpoint/2010/main" val="453986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0ECE78-9B32-142D-EF37-686B685AB348}"/>
              </a:ext>
            </a:extLst>
          </p:cNvPr>
          <p:cNvSpPr txBox="1"/>
          <p:nvPr/>
        </p:nvSpPr>
        <p:spPr>
          <a:xfrm>
            <a:off x="711200" y="41343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3600" b="1" dirty="0"/>
              <a:t>Creating a database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CECAD1-8C30-4BEC-BFE1-C860728479AE}"/>
              </a:ext>
            </a:extLst>
          </p:cNvPr>
          <p:cNvSpPr txBox="1"/>
          <p:nvPr/>
        </p:nvSpPr>
        <p:spPr>
          <a:xfrm>
            <a:off x="467360" y="1356529"/>
            <a:ext cx="115620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When you open Access, Backstage view displays the New tab. The New tab provides several ways that you can create a new database: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52A44A-8203-E625-7139-AD887D2CEE01}"/>
              </a:ext>
            </a:extLst>
          </p:cNvPr>
          <p:cNvSpPr txBox="1"/>
          <p:nvPr/>
        </p:nvSpPr>
        <p:spPr>
          <a:xfrm>
            <a:off x="467360" y="2391956"/>
            <a:ext cx="114096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•</a:t>
            </a:r>
            <a:r>
              <a:rPr lang="en-US" sz="2400" b="1" dirty="0">
                <a:highlight>
                  <a:srgbClr val="00FF00"/>
                </a:highlight>
              </a:rPr>
              <a:t>A blank database </a:t>
            </a:r>
            <a:r>
              <a:rPr lang="en-US" sz="2400" dirty="0"/>
              <a:t>-  This is a good option if you have very specific design requirements or have existing data that you need to accommodate or incorporate.</a:t>
            </a:r>
            <a:endParaRPr lang="en-ZA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3CE8A2-44F7-EBE9-9F65-820CB826C02E}"/>
              </a:ext>
            </a:extLst>
          </p:cNvPr>
          <p:cNvSpPr txBox="1"/>
          <p:nvPr/>
        </p:nvSpPr>
        <p:spPr>
          <a:xfrm>
            <a:off x="386080" y="3623325"/>
            <a:ext cx="11633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•</a:t>
            </a:r>
            <a:r>
              <a:rPr lang="en-US" sz="2400" b="1" dirty="0">
                <a:highlight>
                  <a:srgbClr val="00FFFF"/>
                </a:highlight>
              </a:rPr>
              <a:t>A template that is installed with Access  </a:t>
            </a:r>
            <a:r>
              <a:rPr lang="en-US" sz="2400" dirty="0"/>
              <a:t>- Consider using a template if you are starting a new project and would like a head start. </a:t>
            </a:r>
            <a:endParaRPr lang="en-ZA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DEEA43-4694-7FC5-5390-C519B9A5C671}"/>
              </a:ext>
            </a:extLst>
          </p:cNvPr>
          <p:cNvSpPr txBox="1"/>
          <p:nvPr/>
        </p:nvSpPr>
        <p:spPr>
          <a:xfrm>
            <a:off x="386080" y="4854695"/>
            <a:ext cx="11633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• </a:t>
            </a:r>
            <a:r>
              <a:rPr lang="en-US" sz="2400" b="1" dirty="0">
                <a:highlight>
                  <a:srgbClr val="FFFF00"/>
                </a:highlight>
              </a:rPr>
              <a:t>A template from Office.com  </a:t>
            </a:r>
            <a:r>
              <a:rPr lang="en-US" sz="2400" dirty="0"/>
              <a:t>- In addition to the templates that come with Access, you can find many more templates on Office.com. 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16571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reate database access 2010">
            <a:extLst>
              <a:ext uri="{FF2B5EF4-FFF2-40B4-BE49-F238E27FC236}">
                <a16:creationId xmlns:a16="http://schemas.microsoft.com/office/drawing/2014/main" id="{40487A78-F684-1BCE-A960-8918CA816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07" y="151952"/>
            <a:ext cx="11485985" cy="655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635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7548A0-2B4E-1B6D-43AF-BC65C174C725}"/>
              </a:ext>
            </a:extLst>
          </p:cNvPr>
          <p:cNvSpPr txBox="1"/>
          <p:nvPr/>
        </p:nvSpPr>
        <p:spPr>
          <a:xfrm>
            <a:off x="3789680" y="54560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800" b="1" dirty="0"/>
              <a:t>Creating database tables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DF6F9D-27F7-668D-6399-926BD0DDBAC6}"/>
              </a:ext>
            </a:extLst>
          </p:cNvPr>
          <p:cNvSpPr txBox="1"/>
          <p:nvPr/>
        </p:nvSpPr>
        <p:spPr>
          <a:xfrm>
            <a:off x="2128520" y="1133198"/>
            <a:ext cx="79349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Access gives you several ways to create tables. There are 3 ways of doing this; </a:t>
            </a:r>
            <a:endParaRPr lang="en-ZA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0AFFE4-8244-555D-A449-F44E2CE2A35D}"/>
              </a:ext>
            </a:extLst>
          </p:cNvPr>
          <p:cNvSpPr txBox="1"/>
          <p:nvPr/>
        </p:nvSpPr>
        <p:spPr>
          <a:xfrm>
            <a:off x="325120" y="2408535"/>
            <a:ext cx="110642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1.) 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 Datasheet view</a:t>
            </a:r>
            <a:r>
              <a:rPr lang="en-US" sz="2400" dirty="0"/>
              <a:t>, you build a table by entering field names and setting data types manually. </a:t>
            </a:r>
            <a:endParaRPr lang="en-ZA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C6417B-A75B-585F-C20A-8D8234F83209}"/>
              </a:ext>
            </a:extLst>
          </p:cNvPr>
          <p:cNvSpPr txBox="1"/>
          <p:nvPr/>
        </p:nvSpPr>
        <p:spPr>
          <a:xfrm>
            <a:off x="213360" y="3479969"/>
            <a:ext cx="103225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2.) </a:t>
            </a:r>
            <a:r>
              <a:rPr lang="en-US" sz="2400" b="1" dirty="0">
                <a:solidFill>
                  <a:schemeClr val="accent6"/>
                </a:solidFill>
              </a:rPr>
              <a:t>Quick start </a:t>
            </a:r>
            <a:r>
              <a:rPr lang="en-US" sz="2400" dirty="0"/>
              <a:t>fields are pre-made tables that meet several common business needs. The fields capture data for common business needs, and all field names and data types are set for you.</a:t>
            </a:r>
            <a:endParaRPr lang="en-ZA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576969-ACCD-7DB6-5104-0E530933D898}"/>
              </a:ext>
            </a:extLst>
          </p:cNvPr>
          <p:cNvSpPr txBox="1"/>
          <p:nvPr/>
        </p:nvSpPr>
        <p:spPr>
          <a:xfrm>
            <a:off x="213360" y="5070754"/>
            <a:ext cx="11785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3.) </a:t>
            </a:r>
            <a:r>
              <a:rPr lang="en-US" sz="2400" b="1" dirty="0">
                <a:solidFill>
                  <a:schemeClr val="accent2"/>
                </a:solidFill>
              </a:rPr>
              <a:t>Design view </a:t>
            </a:r>
            <a:r>
              <a:rPr lang="en-US" sz="2400" dirty="0"/>
              <a:t>lets you control every field and property in the table; you'll use it to create a table and to change the values in a lookup field -a field that contains a list of choices.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689266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1" descr="Creating table">
            <a:extLst>
              <a:ext uri="{FF2B5EF4-FFF2-40B4-BE49-F238E27FC236}">
                <a16:creationId xmlns:a16="http://schemas.microsoft.com/office/drawing/2014/main" id="{EB1EDDB8-098E-4950-E68A-849AC3E02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" y="1768945"/>
            <a:ext cx="7233920" cy="411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AA1FF1-2039-BFF8-9458-3BE534674A2E}"/>
              </a:ext>
            </a:extLst>
          </p:cNvPr>
          <p:cNvSpPr txBox="1"/>
          <p:nvPr/>
        </p:nvSpPr>
        <p:spPr>
          <a:xfrm>
            <a:off x="594360" y="376684"/>
            <a:ext cx="346456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ZA" sz="2800" b="1" dirty="0"/>
              <a:t>A. Datasheet 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2B175D-7ECF-53E5-8BB6-80D37D8847CD}"/>
              </a:ext>
            </a:extLst>
          </p:cNvPr>
          <p:cNvSpPr txBox="1"/>
          <p:nvPr/>
        </p:nvSpPr>
        <p:spPr>
          <a:xfrm>
            <a:off x="396240" y="1094229"/>
            <a:ext cx="74879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400" dirty="0"/>
              <a:t>Datasheet view provides a visual way to create a table</a:t>
            </a:r>
            <a:r>
              <a:rPr lang="en-US" dirty="0"/>
              <a:t>.</a:t>
            </a:r>
            <a:endParaRPr lang="en-Z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68FFEB-3830-FDF9-7D37-A3674F0CF33F}"/>
              </a:ext>
            </a:extLst>
          </p:cNvPr>
          <p:cNvSpPr txBox="1"/>
          <p:nvPr/>
        </p:nvSpPr>
        <p:spPr>
          <a:xfrm>
            <a:off x="7569200" y="2671486"/>
            <a:ext cx="45313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You start by creating a new, blank database or by adding a new table to an existing database.</a:t>
            </a:r>
          </a:p>
          <a:p>
            <a:endParaRPr lang="en-US" sz="2400" dirty="0"/>
          </a:p>
          <a:p>
            <a:r>
              <a:rPr lang="en-US" sz="2400" dirty="0"/>
              <a:t>Either method opens a new table in Datasheet view.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1809960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967CFA9-201A-B307-5505-921684905D77}"/>
              </a:ext>
            </a:extLst>
          </p:cNvPr>
          <p:cNvSpPr txBox="1"/>
          <p:nvPr/>
        </p:nvSpPr>
        <p:spPr>
          <a:xfrm>
            <a:off x="289560" y="1814120"/>
            <a:ext cx="116128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 </a:t>
            </a:r>
            <a:r>
              <a:rPr lang="en-US" sz="2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database</a:t>
            </a:r>
            <a:r>
              <a:rPr lang="en-US" sz="2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a collection of data that is stored in a computer system. Databases allow their users to </a:t>
            </a:r>
            <a:r>
              <a:rPr lang="en-US" sz="2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2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sz="2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analyze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their data quickly and easily.</a:t>
            </a:r>
            <a:endParaRPr lang="en-ZA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80FCD4-2F01-4351-F3E5-F12E04C1A0B7}"/>
              </a:ext>
            </a:extLst>
          </p:cNvPr>
          <p:cNvSpPr txBox="1"/>
          <p:nvPr/>
        </p:nvSpPr>
        <p:spPr>
          <a:xfrm>
            <a:off x="3048000" y="562094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4000" b="1" dirty="0"/>
              <a:t>What is a Database?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FE5FC4-8D33-37E3-9388-501E1AC1B677}"/>
              </a:ext>
            </a:extLst>
          </p:cNvPr>
          <p:cNvSpPr txBox="1"/>
          <p:nvPr/>
        </p:nvSpPr>
        <p:spPr>
          <a:xfrm>
            <a:off x="223520" y="3743256"/>
            <a:ext cx="117449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 waited while a doctor’s receptionist entered your personal information into a computer, or watched a store employee use a computer to see whether an item was in stock? Then you’ve seen a database in action.</a:t>
            </a:r>
            <a:endParaRPr lang="en-Z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32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DD34A7-650C-96EB-6B82-57CCF530ECE3}"/>
              </a:ext>
            </a:extLst>
          </p:cNvPr>
          <p:cNvSpPr txBox="1"/>
          <p:nvPr/>
        </p:nvSpPr>
        <p:spPr>
          <a:xfrm>
            <a:off x="701040" y="477728"/>
            <a:ext cx="372872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ZA" sz="2800" b="1" dirty="0"/>
              <a:t>B. Quick start fields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8C0991-EB77-6E8E-B1BF-0DECFA8DBFA1}"/>
              </a:ext>
            </a:extLst>
          </p:cNvPr>
          <p:cNvSpPr txBox="1"/>
          <p:nvPr/>
        </p:nvSpPr>
        <p:spPr>
          <a:xfrm>
            <a:off x="554047" y="1416433"/>
            <a:ext cx="74669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Quick Start fields are a faster way to build parts of a new table</a:t>
            </a:r>
            <a:endParaRPr lang="en-ZA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CC7CD0-16FB-65A5-ED2E-FD49DA431BC3}"/>
              </a:ext>
            </a:extLst>
          </p:cNvPr>
          <p:cNvSpPr txBox="1"/>
          <p:nvPr/>
        </p:nvSpPr>
        <p:spPr>
          <a:xfrm>
            <a:off x="447197" y="2555180"/>
            <a:ext cx="76806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 The fields capture data for common business needs, and all field names and data types are set for you</a:t>
            </a:r>
            <a:r>
              <a:rPr lang="en-US" dirty="0"/>
              <a:t>.</a:t>
            </a:r>
            <a:endParaRPr lang="en-Z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7AA382-0624-A231-1FA5-BC16B5B542C5}"/>
              </a:ext>
            </a:extLst>
          </p:cNvPr>
          <p:cNvSpPr txBox="1"/>
          <p:nvPr/>
        </p:nvSpPr>
        <p:spPr>
          <a:xfrm>
            <a:off x="421864" y="3693927"/>
            <a:ext cx="72439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With a table open in Datasheet view, click the Fields tab, and in the Add &amp; Delete group, click More Fields. A list appears.</a:t>
            </a:r>
            <a:endParaRPr lang="en-ZA" sz="2400" dirty="0"/>
          </a:p>
        </p:txBody>
      </p:sp>
      <p:pic>
        <p:nvPicPr>
          <p:cNvPr id="13314" name="Picture 2" descr="Insert “Quick Fields” In Access 2010 Database Table">
            <a:extLst>
              <a:ext uri="{FF2B5EF4-FFF2-40B4-BE49-F238E27FC236}">
                <a16:creationId xmlns:a16="http://schemas.microsoft.com/office/drawing/2014/main" id="{5FC0CB16-F7E9-0DC7-097A-D603259D4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83" y="138017"/>
            <a:ext cx="3566158" cy="649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563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F5E566-5836-E4A3-F330-565071DA2C1F}"/>
              </a:ext>
            </a:extLst>
          </p:cNvPr>
          <p:cNvSpPr txBox="1"/>
          <p:nvPr/>
        </p:nvSpPr>
        <p:spPr>
          <a:xfrm>
            <a:off x="304800" y="601722"/>
            <a:ext cx="282448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ZA" sz="2800" b="1" dirty="0"/>
              <a:t>C. Design view</a:t>
            </a:r>
          </a:p>
        </p:txBody>
      </p:sp>
      <p:pic>
        <p:nvPicPr>
          <p:cNvPr id="15362" name="Picture 196" descr="Using table designer in Access 2010">
            <a:extLst>
              <a:ext uri="{FF2B5EF4-FFF2-40B4-BE49-F238E27FC236}">
                <a16:creationId xmlns:a16="http://schemas.microsoft.com/office/drawing/2014/main" id="{36ECC975-4C78-33DD-5BC8-46B816EF5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513" y="296771"/>
            <a:ext cx="8803487" cy="475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850EBF-A736-EA78-295E-8CC4D0E0ECC9}"/>
              </a:ext>
            </a:extLst>
          </p:cNvPr>
          <p:cNvSpPr txBox="1"/>
          <p:nvPr/>
        </p:nvSpPr>
        <p:spPr>
          <a:xfrm>
            <a:off x="374002" y="5271393"/>
            <a:ext cx="112083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You can also open existing tables in Design view and add, remove, or change fields.</a:t>
            </a:r>
            <a:endParaRPr lang="en-ZA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2B22B2-52F5-16B4-789F-7019B037F2A9}"/>
              </a:ext>
            </a:extLst>
          </p:cNvPr>
          <p:cNvSpPr txBox="1"/>
          <p:nvPr/>
        </p:nvSpPr>
        <p:spPr>
          <a:xfrm>
            <a:off x="1717040" y="6173551"/>
            <a:ext cx="8981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On the Create tab, in the Tables group, click Table Design.</a:t>
            </a:r>
            <a:endParaRPr lang="en-ZA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9D1159-77E6-0B2B-B8B3-EB87AF3E7B29}"/>
              </a:ext>
            </a:extLst>
          </p:cNvPr>
          <p:cNvSpPr txBox="1"/>
          <p:nvPr/>
        </p:nvSpPr>
        <p:spPr>
          <a:xfrm>
            <a:off x="165876" y="1785743"/>
            <a:ext cx="32226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Design view allows you to build a table from scratch and set or change every available property for each field. </a:t>
            </a:r>
          </a:p>
        </p:txBody>
      </p:sp>
    </p:spTree>
    <p:extLst>
      <p:ext uri="{BB962C8B-B14F-4D97-AF65-F5344CB8AC3E}">
        <p14:creationId xmlns:p14="http://schemas.microsoft.com/office/powerpoint/2010/main" val="2531936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8C4E5F-93A9-063A-3DAD-5B8B0E98F2AD}"/>
              </a:ext>
            </a:extLst>
          </p:cNvPr>
          <p:cNvSpPr txBox="1"/>
          <p:nvPr/>
        </p:nvSpPr>
        <p:spPr>
          <a:xfrm>
            <a:off x="3080385" y="41246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3200" b="1" dirty="0"/>
              <a:t>Adding and Rearranging Fields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4FF8B0-FEEB-A168-4151-492E7C724322}"/>
              </a:ext>
            </a:extLst>
          </p:cNvPr>
          <p:cNvSpPr txBox="1"/>
          <p:nvPr/>
        </p:nvSpPr>
        <p:spPr>
          <a:xfrm>
            <a:off x="386080" y="1102081"/>
            <a:ext cx="11328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Access makes it easy to rearrange existing fields and add new ones. </a:t>
            </a:r>
          </a:p>
          <a:p>
            <a:endParaRPr lang="en-US" sz="2400" dirty="0"/>
          </a:p>
          <a:p>
            <a:r>
              <a:rPr lang="en-US" sz="2400" dirty="0"/>
              <a:t>When you add a new field, you can even set the data type, which dictates which type of data can be entered into that field.</a:t>
            </a:r>
            <a:endParaRPr lang="en-ZA" sz="2400" dirty="0"/>
          </a:p>
        </p:txBody>
      </p:sp>
      <p:pic>
        <p:nvPicPr>
          <p:cNvPr id="16386" name="Picture 2" descr="Preparing to add a new field">
            <a:extLst>
              <a:ext uri="{FF2B5EF4-FFF2-40B4-BE49-F238E27FC236}">
                <a16:creationId xmlns:a16="http://schemas.microsoft.com/office/drawing/2014/main" id="{D80770D8-013C-DC19-1C89-1473B721C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946400"/>
            <a:ext cx="10244582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397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F56198-3830-E42E-9AF8-530A0CD695D3}"/>
              </a:ext>
            </a:extLst>
          </p:cNvPr>
          <p:cNvSpPr txBox="1"/>
          <p:nvPr/>
        </p:nvSpPr>
        <p:spPr>
          <a:xfrm>
            <a:off x="518160" y="254001"/>
            <a:ext cx="108305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drop-down menu will appear. Select the </a:t>
            </a:r>
            <a:r>
              <a:rPr lang="en-US" sz="2400" b="1" dirty="0"/>
              <a:t>data type </a:t>
            </a:r>
            <a:r>
              <a:rPr lang="en-US" sz="2400" dirty="0"/>
              <a:t>you'd like for the new field.</a:t>
            </a:r>
          </a:p>
          <a:p>
            <a:endParaRPr lang="en-US" sz="2400" dirty="0"/>
          </a:p>
          <a:p>
            <a:r>
              <a:rPr lang="en-US" sz="2400" b="1" dirty="0">
                <a:highlight>
                  <a:srgbClr val="FFFF00"/>
                </a:highlight>
              </a:rPr>
              <a:t>•Text: </a:t>
            </a:r>
            <a:r>
              <a:rPr lang="en-US" sz="2400" dirty="0"/>
              <a:t>The default option, and best for text. You should also choose it for numbers you don't plan to do math with, like postal codes and phone numbers.</a:t>
            </a:r>
          </a:p>
        </p:txBody>
      </p:sp>
      <p:pic>
        <p:nvPicPr>
          <p:cNvPr id="17410" name="Picture 2" descr="enter image description here">
            <a:extLst>
              <a:ext uri="{FF2B5EF4-FFF2-40B4-BE49-F238E27FC236}">
                <a16:creationId xmlns:a16="http://schemas.microsoft.com/office/drawing/2014/main" id="{DE56CFB7-830C-949F-BA05-221BD9AB5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0" b="4222"/>
          <a:stretch/>
        </p:blipFill>
        <p:spPr bwMode="auto">
          <a:xfrm>
            <a:off x="1389658" y="2016701"/>
            <a:ext cx="8628102" cy="470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326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58BCD52-BF39-82DD-FA8D-21109232662D}"/>
              </a:ext>
            </a:extLst>
          </p:cNvPr>
          <p:cNvSpPr txBox="1"/>
          <p:nvPr/>
        </p:nvSpPr>
        <p:spPr>
          <a:xfrm>
            <a:off x="518160" y="497840"/>
            <a:ext cx="112166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ighlight>
                  <a:srgbClr val="00FF00"/>
                </a:highlight>
              </a:rPr>
              <a:t>•</a:t>
            </a:r>
            <a:r>
              <a:rPr lang="en-US" sz="2400" b="1" dirty="0">
                <a:highlight>
                  <a:srgbClr val="00FF00"/>
                </a:highlight>
              </a:rPr>
              <a:t>Number: </a:t>
            </a:r>
            <a:r>
              <a:rPr lang="en-US" sz="2400" dirty="0"/>
              <a:t>Best for numbers you might want to do calculations with, like quantities of an item ordered or sold.</a:t>
            </a:r>
          </a:p>
          <a:p>
            <a:endParaRPr lang="en-US" sz="2400" dirty="0"/>
          </a:p>
          <a:p>
            <a:r>
              <a:rPr lang="en-US" sz="2400" dirty="0">
                <a:highlight>
                  <a:srgbClr val="00FFFF"/>
                </a:highlight>
              </a:rPr>
              <a:t>•</a:t>
            </a:r>
            <a:r>
              <a:rPr lang="en-US" sz="2400" b="1" dirty="0">
                <a:highlight>
                  <a:srgbClr val="00FFFF"/>
                </a:highlight>
              </a:rPr>
              <a:t>Currency: </a:t>
            </a:r>
            <a:r>
              <a:rPr lang="en-US" sz="2400" dirty="0"/>
              <a:t>Automatically formats numbers in the currency used in your region.</a:t>
            </a:r>
          </a:p>
          <a:p>
            <a:endParaRPr lang="en-US" sz="2400" dirty="0"/>
          </a:p>
          <a:p>
            <a:r>
              <a:rPr lang="en-US" sz="2400" b="1" dirty="0">
                <a:highlight>
                  <a:srgbClr val="FF0000"/>
                </a:highlight>
              </a:rPr>
              <a:t>•Date &amp; Time: </a:t>
            </a:r>
            <a:r>
              <a:rPr lang="en-US" sz="2400" dirty="0"/>
              <a:t>Allows you to choose a date from a pop-out calendar.</a:t>
            </a:r>
          </a:p>
        </p:txBody>
      </p:sp>
      <p:pic>
        <p:nvPicPr>
          <p:cNvPr id="18434" name="Picture 2" descr="Using Drop Down Menus in Excel Formulas">
            <a:extLst>
              <a:ext uri="{FF2B5EF4-FFF2-40B4-BE49-F238E27FC236}">
                <a16:creationId xmlns:a16="http://schemas.microsoft.com/office/drawing/2014/main" id="{348F3AA4-6861-35C2-3994-4C26F3DB0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" y="3085148"/>
            <a:ext cx="53340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ow to Create a Drop-Down List in PDF [Free and Free Trail]">
            <a:extLst>
              <a:ext uri="{FF2B5EF4-FFF2-40B4-BE49-F238E27FC236}">
                <a16:creationId xmlns:a16="http://schemas.microsoft.com/office/drawing/2014/main" id="{92FEFC1A-93B1-563F-5520-F204A4C21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40" y="2891135"/>
            <a:ext cx="6158865" cy="374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70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F56198-3830-E42E-9AF8-530A0CD695D3}"/>
              </a:ext>
            </a:extLst>
          </p:cNvPr>
          <p:cNvSpPr txBox="1"/>
          <p:nvPr/>
        </p:nvSpPr>
        <p:spPr>
          <a:xfrm>
            <a:off x="182880" y="382012"/>
            <a:ext cx="1083056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</a:rPr>
              <a:t>•Yes/No: </a:t>
            </a:r>
            <a:r>
              <a:rPr lang="en-US" sz="2400" dirty="0"/>
              <a:t>Inserts a checkbox into your field.</a:t>
            </a:r>
          </a:p>
          <a:p>
            <a:endParaRPr lang="en-US" sz="2400" dirty="0"/>
          </a:p>
          <a:p>
            <a:r>
              <a:rPr lang="en-US" sz="2400" b="1" dirty="0">
                <a:highlight>
                  <a:srgbClr val="00FF00"/>
                </a:highlight>
              </a:rPr>
              <a:t>•Memo: </a:t>
            </a:r>
            <a:r>
              <a:rPr lang="en-US" sz="2400" dirty="0"/>
              <a:t>Ideal for large amounts of text, like product descriptions. You can format text entered in Memo fields.</a:t>
            </a:r>
          </a:p>
          <a:p>
            <a:endParaRPr lang="en-US" sz="2400" dirty="0"/>
          </a:p>
          <a:p>
            <a:r>
              <a:rPr lang="en-US" sz="2400" b="1" dirty="0">
                <a:highlight>
                  <a:srgbClr val="00FFFF"/>
                </a:highlight>
              </a:rPr>
              <a:t>•Attachment: </a:t>
            </a:r>
            <a:r>
              <a:rPr lang="en-US" sz="2400" dirty="0"/>
              <a:t>Allows you to attach files, like images.</a:t>
            </a:r>
          </a:p>
          <a:p>
            <a:endParaRPr lang="en-US" sz="2400" dirty="0"/>
          </a:p>
          <a:p>
            <a:r>
              <a:rPr lang="en-US" sz="2400" b="1" dirty="0">
                <a:highlight>
                  <a:srgbClr val="FF0000"/>
                </a:highlight>
              </a:rPr>
              <a:t>•Hyperlink: </a:t>
            </a:r>
            <a:r>
              <a:rPr lang="en-US" sz="2400" dirty="0"/>
              <a:t>Creates a link out of web or email addresses.</a:t>
            </a:r>
          </a:p>
        </p:txBody>
      </p:sp>
      <p:pic>
        <p:nvPicPr>
          <p:cNvPr id="19458" name="Picture 2" descr="Selecting a data type">
            <a:extLst>
              <a:ext uri="{FF2B5EF4-FFF2-40B4-BE49-F238E27FC236}">
                <a16:creationId xmlns:a16="http://schemas.microsoft.com/office/drawing/2014/main" id="{102C2548-23F3-7C43-8BEC-13CE5D862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640" y="1802456"/>
            <a:ext cx="3891280" cy="47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electing a data type">
            <a:extLst>
              <a:ext uri="{FF2B5EF4-FFF2-40B4-BE49-F238E27FC236}">
                <a16:creationId xmlns:a16="http://schemas.microsoft.com/office/drawing/2014/main" id="{DE699954-7080-3FE9-3FF9-2784586D27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7" t="45509"/>
          <a:stretch/>
        </p:blipFill>
        <p:spPr bwMode="auto">
          <a:xfrm>
            <a:off x="3261360" y="3500900"/>
            <a:ext cx="3312160" cy="328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75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87" name="Rectangle 2048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2CB2FF-B357-68AA-7C49-28B7665C4711}"/>
              </a:ext>
            </a:extLst>
          </p:cNvPr>
          <p:cNvSpPr txBox="1"/>
          <p:nvPr/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>
                <a:latin typeface="+mj-lt"/>
                <a:ea typeface="+mj-ea"/>
                <a:cs typeface="+mj-cs"/>
              </a:rPr>
              <a:t>Sorting and searching for records in a table</a:t>
            </a:r>
          </a:p>
        </p:txBody>
      </p:sp>
      <p:sp>
        <p:nvSpPr>
          <p:cNvPr id="2048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E3E812-CC22-6FFF-E960-5B7454B03379}"/>
              </a:ext>
            </a:extLst>
          </p:cNvPr>
          <p:cNvSpPr txBox="1"/>
          <p:nvPr/>
        </p:nvSpPr>
        <p:spPr>
          <a:xfrm>
            <a:off x="572493" y="2071316"/>
            <a:ext cx="6530936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Access 2010 gives you the ability to work with enormous amounts of data, which means it can be hard to learn anything about your database just by glancing at it.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Sorting and filtering are two tools that let you customize how you organize and view your data making it more convenient to work with. </a:t>
            </a:r>
          </a:p>
        </p:txBody>
      </p:sp>
      <p:pic>
        <p:nvPicPr>
          <p:cNvPr id="20482" name="Picture 2" descr="Access 2010">
            <a:extLst>
              <a:ext uri="{FF2B5EF4-FFF2-40B4-BE49-F238E27FC236}">
                <a16:creationId xmlns:a16="http://schemas.microsoft.com/office/drawing/2014/main" id="{A2682288-665B-284A-97A0-6FC6F9806E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7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798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74B216-F0A4-97D4-40D5-541D236D57C9}"/>
              </a:ext>
            </a:extLst>
          </p:cNvPr>
          <p:cNvSpPr txBox="1"/>
          <p:nvPr/>
        </p:nvSpPr>
        <p:spPr>
          <a:xfrm>
            <a:off x="508000" y="356215"/>
            <a:ext cx="113487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For example, the information in a database belonging to a bakery could be sorted in a number of ways:</a:t>
            </a:r>
            <a:endParaRPr lang="en-ZA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D51D8C-E495-B3F7-6083-99E43E0B7D99}"/>
              </a:ext>
            </a:extLst>
          </p:cNvPr>
          <p:cNvSpPr txBox="1"/>
          <p:nvPr/>
        </p:nvSpPr>
        <p:spPr>
          <a:xfrm>
            <a:off x="6182360" y="1530804"/>
            <a:ext cx="472948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•Orders could be sorted by order date or by the last name of the customers who placed the orders.</a:t>
            </a:r>
            <a:endParaRPr lang="en-ZA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8CCC49-C2B3-DA6A-960E-8A09103296C4}"/>
              </a:ext>
            </a:extLst>
          </p:cNvPr>
          <p:cNvSpPr txBox="1"/>
          <p:nvPr/>
        </p:nvSpPr>
        <p:spPr>
          <a:xfrm>
            <a:off x="6406802" y="3074725"/>
            <a:ext cx="432308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•Customers could be sorted by name or by the city or zip code where they live.</a:t>
            </a:r>
            <a:endParaRPr lang="en-ZA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031AFC-783A-4424-0387-44AD484E965C}"/>
              </a:ext>
            </a:extLst>
          </p:cNvPr>
          <p:cNvSpPr txBox="1"/>
          <p:nvPr/>
        </p:nvSpPr>
        <p:spPr>
          <a:xfrm>
            <a:off x="6780784" y="4542366"/>
            <a:ext cx="371856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•Products could be sorted by name, category (e.g., pies, cakes, cupcakes, etc.), or price.</a:t>
            </a:r>
            <a:endParaRPr lang="en-ZA" sz="2400" dirty="0"/>
          </a:p>
        </p:txBody>
      </p:sp>
      <p:pic>
        <p:nvPicPr>
          <p:cNvPr id="12" name="Picture 2" descr="Access 2010">
            <a:extLst>
              <a:ext uri="{FF2B5EF4-FFF2-40B4-BE49-F238E27FC236}">
                <a16:creationId xmlns:a16="http://schemas.microsoft.com/office/drawing/2014/main" id="{C59D23BD-7E5D-0634-79DA-E552636106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8" r="3797" b="2"/>
          <a:stretch/>
        </p:blipFill>
        <p:spPr bwMode="auto">
          <a:xfrm>
            <a:off x="213359" y="1759937"/>
            <a:ext cx="5571841" cy="459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526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854ECEBE-9353-406C-9313-02A517A3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86806086-A782-4311-A63B-1A68574D8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902" y="-15901"/>
            <a:ext cx="6578337" cy="5814891"/>
          </a:xfrm>
          <a:custGeom>
            <a:avLst/>
            <a:gdLst>
              <a:gd name="connsiteX0" fmla="*/ 1667657 w 6578337"/>
              <a:gd name="connsiteY0" fmla="*/ 0 h 5814891"/>
              <a:gd name="connsiteX1" fmla="*/ 5296215 w 6578337"/>
              <a:gd name="connsiteY1" fmla="*/ 0 h 5814891"/>
              <a:gd name="connsiteX2" fmla="*/ 5354505 w 6578337"/>
              <a:gd name="connsiteY2" fmla="*/ 38974 h 5814891"/>
              <a:gd name="connsiteX3" fmla="*/ 5772761 w 6578337"/>
              <a:gd name="connsiteY3" fmla="*/ 430996 h 5814891"/>
              <a:gd name="connsiteX4" fmla="*/ 6578337 w 6578337"/>
              <a:gd name="connsiteY4" fmla="*/ 2842158 h 5814891"/>
              <a:gd name="connsiteX5" fmla="*/ 6219497 w 6578337"/>
              <a:gd name="connsiteY5" fmla="*/ 3831001 h 5814891"/>
              <a:gd name="connsiteX6" fmla="*/ 5157059 w 6578337"/>
              <a:gd name="connsiteY6" fmla="*/ 4751758 h 5814891"/>
              <a:gd name="connsiteX7" fmla="*/ 4923464 w 6578337"/>
              <a:gd name="connsiteY7" fmla="*/ 4927890 h 5814891"/>
              <a:gd name="connsiteX8" fmla="*/ 3004017 w 6578337"/>
              <a:gd name="connsiteY8" fmla="*/ 5814891 h 5814891"/>
              <a:gd name="connsiteX9" fmla="*/ 475534 w 6578337"/>
              <a:gd name="connsiteY9" fmla="*/ 4373098 h 5814891"/>
              <a:gd name="connsiteX10" fmla="*/ 206071 w 6578337"/>
              <a:gd name="connsiteY10" fmla="*/ 4004246 h 5814891"/>
              <a:gd name="connsiteX11" fmla="*/ 79385 w 6578337"/>
              <a:gd name="connsiteY11" fmla="*/ 3833508 h 5814891"/>
              <a:gd name="connsiteX12" fmla="*/ 0 w 6578337"/>
              <a:gd name="connsiteY12" fmla="*/ 3721725 h 5814891"/>
              <a:gd name="connsiteX13" fmla="*/ 0 w 6578337"/>
              <a:gd name="connsiteY13" fmla="*/ 1581323 h 5814891"/>
              <a:gd name="connsiteX14" fmla="*/ 168477 w 6578337"/>
              <a:gd name="connsiteY14" fmla="*/ 1300525 h 5814891"/>
              <a:gd name="connsiteX15" fmla="*/ 885512 w 6578337"/>
              <a:gd name="connsiteY15" fmla="*/ 515238 h 5814891"/>
              <a:gd name="connsiteX16" fmla="*/ 1494824 w 6578337"/>
              <a:gd name="connsiteY16" fmla="*/ 90742 h 58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78337" h="5814891">
                <a:moveTo>
                  <a:pt x="1667657" y="0"/>
                </a:moveTo>
                <a:lnTo>
                  <a:pt x="5296215" y="0"/>
                </a:lnTo>
                <a:lnTo>
                  <a:pt x="5354505" y="38974"/>
                </a:lnTo>
                <a:cubicBezTo>
                  <a:pt x="5505893" y="152699"/>
                  <a:pt x="5645664" y="283643"/>
                  <a:pt x="5772761" y="430996"/>
                </a:cubicBezTo>
                <a:cubicBezTo>
                  <a:pt x="6292274" y="1033532"/>
                  <a:pt x="6578337" y="1889809"/>
                  <a:pt x="6578337" y="2842158"/>
                </a:cubicBezTo>
                <a:cubicBezTo>
                  <a:pt x="6578337" y="3222117"/>
                  <a:pt x="6467617" y="3527065"/>
                  <a:pt x="6219497" y="3831001"/>
                </a:cubicBezTo>
                <a:cubicBezTo>
                  <a:pt x="5959965" y="4148933"/>
                  <a:pt x="5569997" y="4441763"/>
                  <a:pt x="5157059" y="4751758"/>
                </a:cubicBezTo>
                <a:cubicBezTo>
                  <a:pt x="5080873" y="4808882"/>
                  <a:pt x="5002168" y="4868026"/>
                  <a:pt x="4923464" y="4927890"/>
                </a:cubicBezTo>
                <a:cubicBezTo>
                  <a:pt x="4218974" y="5463640"/>
                  <a:pt x="3704799" y="5814891"/>
                  <a:pt x="3004017" y="5814891"/>
                </a:cubicBezTo>
                <a:cubicBezTo>
                  <a:pt x="1936240" y="5814891"/>
                  <a:pt x="1180025" y="5383723"/>
                  <a:pt x="475534" y="4373098"/>
                </a:cubicBezTo>
                <a:cubicBezTo>
                  <a:pt x="383343" y="4240819"/>
                  <a:pt x="293225" y="4120515"/>
                  <a:pt x="206071" y="4004246"/>
                </a:cubicBezTo>
                <a:cubicBezTo>
                  <a:pt x="160920" y="3943985"/>
                  <a:pt x="118700" y="3887339"/>
                  <a:pt x="79385" y="3833508"/>
                </a:cubicBezTo>
                <a:lnTo>
                  <a:pt x="0" y="3721725"/>
                </a:lnTo>
                <a:lnTo>
                  <a:pt x="0" y="1581323"/>
                </a:lnTo>
                <a:lnTo>
                  <a:pt x="168477" y="1300525"/>
                </a:lnTo>
                <a:cubicBezTo>
                  <a:pt x="359173" y="1017017"/>
                  <a:pt x="599372" y="753795"/>
                  <a:pt x="885512" y="515238"/>
                </a:cubicBezTo>
                <a:cubicBezTo>
                  <a:pt x="1073010" y="358870"/>
                  <a:pt x="1278109" y="216205"/>
                  <a:pt x="1494824" y="90742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8" name="Picture 4" descr="Microsoft Access - Wikipedia">
            <a:extLst>
              <a:ext uri="{FF2B5EF4-FFF2-40B4-BE49-F238E27FC236}">
                <a16:creationId xmlns:a16="http://schemas.microsoft.com/office/drawing/2014/main" id="{A328114D-C304-DDD0-9978-CC2FA7CCCD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1" r="-1" b="3562"/>
          <a:stretch/>
        </p:blipFill>
        <p:spPr bwMode="auto">
          <a:xfrm>
            <a:off x="20" y="-2"/>
            <a:ext cx="6323142" cy="5593660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CE71458B-DF80-43DF-9693-2EC3878AC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23162" cy="5593660"/>
          </a:xfrm>
          <a:custGeom>
            <a:avLst/>
            <a:gdLst>
              <a:gd name="connsiteX0" fmla="*/ 2177447 w 6323162"/>
              <a:gd name="connsiteY0" fmla="*/ 0 h 5593660"/>
              <a:gd name="connsiteX1" fmla="*/ 2572776 w 6323162"/>
              <a:gd name="connsiteY1" fmla="*/ 0 h 5593660"/>
              <a:gd name="connsiteX2" fmla="*/ 2279674 w 6323162"/>
              <a:gd name="connsiteY2" fmla="*/ 98163 h 5593660"/>
              <a:gd name="connsiteX3" fmla="*/ 1163390 w 6323162"/>
              <a:gd name="connsiteY3" fmla="*/ 758946 h 5593660"/>
              <a:gd name="connsiteX4" fmla="*/ 391288 w 6323162"/>
              <a:gd name="connsiteY4" fmla="*/ 1711778 h 5593660"/>
              <a:gd name="connsiteX5" fmla="*/ 111318 w 6323162"/>
              <a:gd name="connsiteY5" fmla="*/ 2820666 h 5593660"/>
              <a:gd name="connsiteX6" fmla="*/ 574682 w 6323162"/>
              <a:gd name="connsiteY6" fmla="*/ 3850310 h 5593660"/>
              <a:gd name="connsiteX7" fmla="*/ 808161 w 6323162"/>
              <a:gd name="connsiteY7" fmla="*/ 4177123 h 5593660"/>
              <a:gd name="connsiteX8" fmla="*/ 2998992 w 6323162"/>
              <a:gd name="connsiteY8" fmla="*/ 5454594 h 5593660"/>
              <a:gd name="connsiteX9" fmla="*/ 4662117 w 6323162"/>
              <a:gd name="connsiteY9" fmla="*/ 4668685 h 5593660"/>
              <a:gd name="connsiteX10" fmla="*/ 4864518 w 6323162"/>
              <a:gd name="connsiteY10" fmla="*/ 4512627 h 5593660"/>
              <a:gd name="connsiteX11" fmla="*/ 5785079 w 6323162"/>
              <a:gd name="connsiteY11" fmla="*/ 3696808 h 5593660"/>
              <a:gd name="connsiteX12" fmla="*/ 6095999 w 6323162"/>
              <a:gd name="connsiteY12" fmla="*/ 2820666 h 5593660"/>
              <a:gd name="connsiteX13" fmla="*/ 5397999 w 6323162"/>
              <a:gd name="connsiteY13" fmla="*/ 684305 h 5593660"/>
              <a:gd name="connsiteX14" fmla="*/ 4612801 w 6323162"/>
              <a:gd name="connsiteY14" fmla="*/ 81166 h 5593660"/>
              <a:gd name="connsiteX15" fmla="*/ 4406067 w 6323162"/>
              <a:gd name="connsiteY15" fmla="*/ 0 h 5593660"/>
              <a:gd name="connsiteX16" fmla="*/ 4826316 w 6323162"/>
              <a:gd name="connsiteY16" fmla="*/ 0 h 5593660"/>
              <a:gd name="connsiteX17" fmla="*/ 4971508 w 6323162"/>
              <a:gd name="connsiteY17" fmla="*/ 75777 h 5593660"/>
              <a:gd name="connsiteX18" fmla="*/ 5577109 w 6323162"/>
              <a:gd name="connsiteY18" fmla="*/ 586873 h 5593660"/>
              <a:gd name="connsiteX19" fmla="*/ 6323162 w 6323162"/>
              <a:gd name="connsiteY19" fmla="*/ 2829148 h 5593660"/>
              <a:gd name="connsiteX20" fmla="*/ 5990836 w 6323162"/>
              <a:gd name="connsiteY20" fmla="*/ 3748729 h 5593660"/>
              <a:gd name="connsiteX21" fmla="*/ 5006899 w 6323162"/>
              <a:gd name="connsiteY21" fmla="*/ 4604992 h 5593660"/>
              <a:gd name="connsiteX22" fmla="*/ 4790566 w 6323162"/>
              <a:gd name="connsiteY22" fmla="*/ 4768788 h 5593660"/>
              <a:gd name="connsiteX23" fmla="*/ 3012943 w 6323162"/>
              <a:gd name="connsiteY23" fmla="*/ 5593660 h 5593660"/>
              <a:gd name="connsiteX24" fmla="*/ 671286 w 6323162"/>
              <a:gd name="connsiteY24" fmla="*/ 4252856 h 5593660"/>
              <a:gd name="connsiteX25" fmla="*/ 421733 w 6323162"/>
              <a:gd name="connsiteY25" fmla="*/ 3909839 h 5593660"/>
              <a:gd name="connsiteX26" fmla="*/ 48655 w 6323162"/>
              <a:gd name="connsiteY26" fmla="*/ 3351082 h 5593660"/>
              <a:gd name="connsiteX27" fmla="*/ 0 w 6323162"/>
              <a:gd name="connsiteY27" fmla="*/ 3239820 h 5593660"/>
              <a:gd name="connsiteX28" fmla="*/ 0 w 6323162"/>
              <a:gd name="connsiteY28" fmla="*/ 2248150 h 5593660"/>
              <a:gd name="connsiteX29" fmla="*/ 1658 w 6323162"/>
              <a:gd name="connsiteY29" fmla="*/ 2239520 h 5593660"/>
              <a:gd name="connsiteX30" fmla="*/ 225714 w 6323162"/>
              <a:gd name="connsiteY30" fmla="*/ 1665285 h 5593660"/>
              <a:gd name="connsiteX31" fmla="*/ 1050970 w 6323162"/>
              <a:gd name="connsiteY31" fmla="*/ 665214 h 5593660"/>
              <a:gd name="connsiteX32" fmla="*/ 1923692 w 6323162"/>
              <a:gd name="connsiteY32" fmla="*/ 107844 h 55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323162" h="5593660">
                <a:moveTo>
                  <a:pt x="2177447" y="0"/>
                </a:moveTo>
                <a:lnTo>
                  <a:pt x="2572776" y="0"/>
                </a:lnTo>
                <a:lnTo>
                  <a:pt x="2279674" y="98163"/>
                </a:lnTo>
                <a:cubicBezTo>
                  <a:pt x="1874231" y="253327"/>
                  <a:pt x="1488311" y="481852"/>
                  <a:pt x="1163390" y="758946"/>
                </a:cubicBezTo>
                <a:cubicBezTo>
                  <a:pt x="832819" y="1040772"/>
                  <a:pt x="573013" y="1361447"/>
                  <a:pt x="391288" y="1711778"/>
                </a:cubicBezTo>
                <a:cubicBezTo>
                  <a:pt x="205583" y="2069903"/>
                  <a:pt x="111318" y="2442986"/>
                  <a:pt x="111318" y="2820666"/>
                </a:cubicBezTo>
                <a:cubicBezTo>
                  <a:pt x="111318" y="3201031"/>
                  <a:pt x="261705" y="3423166"/>
                  <a:pt x="574682" y="3850310"/>
                </a:cubicBezTo>
                <a:cubicBezTo>
                  <a:pt x="650197" y="3953327"/>
                  <a:pt x="728281" y="4059920"/>
                  <a:pt x="808161" y="4177123"/>
                </a:cubicBezTo>
                <a:cubicBezTo>
                  <a:pt x="1418574" y="5072567"/>
                  <a:pt x="2073806" y="5454594"/>
                  <a:pt x="2998992" y="5454594"/>
                </a:cubicBezTo>
                <a:cubicBezTo>
                  <a:pt x="3606192" y="5454594"/>
                  <a:pt x="4051705" y="5143376"/>
                  <a:pt x="4662117" y="4668685"/>
                </a:cubicBezTo>
                <a:cubicBezTo>
                  <a:pt x="4730310" y="4615645"/>
                  <a:pt x="4798505" y="4563242"/>
                  <a:pt x="4864518" y="4512627"/>
                </a:cubicBezTo>
                <a:cubicBezTo>
                  <a:pt x="5222313" y="4237963"/>
                  <a:pt x="5560204" y="3978506"/>
                  <a:pt x="5785079" y="3696808"/>
                </a:cubicBezTo>
                <a:cubicBezTo>
                  <a:pt x="6000066" y="3427513"/>
                  <a:pt x="6095999" y="3157320"/>
                  <a:pt x="6095999" y="2820666"/>
                </a:cubicBezTo>
                <a:cubicBezTo>
                  <a:pt x="6095999" y="1976856"/>
                  <a:pt x="5848138" y="1218170"/>
                  <a:pt x="5397999" y="684305"/>
                </a:cubicBezTo>
                <a:cubicBezTo>
                  <a:pt x="5177750" y="423188"/>
                  <a:pt x="4913577" y="220223"/>
                  <a:pt x="4612801" y="81166"/>
                </a:cubicBezTo>
                <a:lnTo>
                  <a:pt x="4406067" y="0"/>
                </a:ln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DE1994AC-22D1-4B48-9EDA-BE373E70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1758" y="1415331"/>
            <a:ext cx="5665992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26" name="Picture 2" descr="Database Software and Applications | Microsoft Access">
            <a:extLst>
              <a:ext uri="{FF2B5EF4-FFF2-40B4-BE49-F238E27FC236}">
                <a16:creationId xmlns:a16="http://schemas.microsoft.com/office/drawing/2014/main" id="{6806F489-DA81-28C0-FE88-4713C7B87C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88" b="2"/>
          <a:stretch/>
        </p:blipFill>
        <p:spPr bwMode="auto">
          <a:xfrm>
            <a:off x="6795930" y="1685367"/>
            <a:ext cx="5396070" cy="5172635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22220111-5018-4EB7-A38B-79BD37F7C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5930" y="1685365"/>
            <a:ext cx="5396070" cy="5172635"/>
          </a:xfrm>
          <a:custGeom>
            <a:avLst/>
            <a:gdLst>
              <a:gd name="connsiteX0" fmla="*/ 2809770 w 5396070"/>
              <a:gd name="connsiteY0" fmla="*/ 1442 h 5172635"/>
              <a:gd name="connsiteX1" fmla="*/ 4032739 w 5396070"/>
              <a:gd name="connsiteY1" fmla="*/ 376223 h 5172635"/>
              <a:gd name="connsiteX2" fmla="*/ 5362614 w 5396070"/>
              <a:gd name="connsiteY2" fmla="*/ 1796088 h 5172635"/>
              <a:gd name="connsiteX3" fmla="*/ 5396070 w 5396070"/>
              <a:gd name="connsiteY3" fmla="*/ 1864599 h 5172635"/>
              <a:gd name="connsiteX4" fmla="*/ 5396070 w 5396070"/>
              <a:gd name="connsiteY4" fmla="*/ 1981756 h 5172635"/>
              <a:gd name="connsiteX5" fmla="*/ 5363566 w 5396070"/>
              <a:gd name="connsiteY5" fmla="*/ 1915670 h 5172635"/>
              <a:gd name="connsiteX6" fmla="*/ 4071524 w 5396070"/>
              <a:gd name="connsiteY6" fmla="*/ 546090 h 5172635"/>
              <a:gd name="connsiteX7" fmla="*/ 2883346 w 5396070"/>
              <a:gd name="connsiteY7" fmla="*/ 184583 h 5172635"/>
              <a:gd name="connsiteX8" fmla="*/ 374449 w 5396070"/>
              <a:gd name="connsiteY8" fmla="*/ 1797850 h 5172635"/>
              <a:gd name="connsiteX9" fmla="*/ 600473 w 5396070"/>
              <a:gd name="connsiteY9" fmla="*/ 4169322 h 5172635"/>
              <a:gd name="connsiteX10" fmla="*/ 971928 w 5396070"/>
              <a:gd name="connsiteY10" fmla="*/ 4966944 h 5172635"/>
              <a:gd name="connsiteX11" fmla="*/ 1112598 w 5396070"/>
              <a:gd name="connsiteY11" fmla="*/ 5172635 h 5172635"/>
              <a:gd name="connsiteX12" fmla="*/ 987172 w 5396070"/>
              <a:gd name="connsiteY12" fmla="*/ 5172635 h 5172635"/>
              <a:gd name="connsiteX13" fmla="*/ 842383 w 5396070"/>
              <a:gd name="connsiteY13" fmla="*/ 4959392 h 5172635"/>
              <a:gd name="connsiteX14" fmla="*/ 460051 w 5396070"/>
              <a:gd name="connsiteY14" fmla="*/ 4132485 h 5172635"/>
              <a:gd name="connsiteX15" fmla="*/ 227408 w 5396070"/>
              <a:gd name="connsiteY15" fmla="*/ 1673941 h 5172635"/>
              <a:gd name="connsiteX16" fmla="*/ 2809770 w 5396070"/>
              <a:gd name="connsiteY16" fmla="*/ 1442 h 517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599"/>
                </a:lnTo>
                <a:lnTo>
                  <a:pt x="5396070" y="1981756"/>
                </a:lnTo>
                <a:lnTo>
                  <a:pt x="5363566" y="1915670"/>
                </a:lnTo>
                <a:cubicBezTo>
                  <a:pt x="5061125" y="1353703"/>
                  <a:pt x="4612597" y="864671"/>
                  <a:pt x="4071524" y="546090"/>
                </a:cubicBezTo>
                <a:cubicBezTo>
                  <a:pt x="3676324" y="313400"/>
                  <a:pt x="3274582" y="198273"/>
                  <a:pt x="2883346" y="184583"/>
                </a:cubicBezTo>
                <a:cubicBezTo>
                  <a:pt x="1883526" y="149597"/>
                  <a:pt x="952339" y="777074"/>
                  <a:pt x="374449" y="1797850"/>
                </a:cubicBezTo>
                <a:cubicBezTo>
                  <a:pt x="-90765" y="2619591"/>
                  <a:pt x="273440" y="3349133"/>
                  <a:pt x="600473" y="4169322"/>
                </a:cubicBezTo>
                <a:cubicBezTo>
                  <a:pt x="712134" y="4449376"/>
                  <a:pt x="823802" y="4721229"/>
                  <a:pt x="971928" y="4966944"/>
                </a:cubicBezTo>
                <a:lnTo>
                  <a:pt x="1112598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1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76077-C604-CBD3-EEEF-DF9000C525B0}"/>
              </a:ext>
            </a:extLst>
          </p:cNvPr>
          <p:cNvSpPr txBox="1"/>
          <p:nvPr/>
        </p:nvSpPr>
        <p:spPr>
          <a:xfrm>
            <a:off x="6541758" y="424834"/>
            <a:ext cx="509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b="1" dirty="0"/>
              <a:t>Microsoft Access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6CDD8C-2AF8-92F8-0543-4BFEE2E5E97C}"/>
              </a:ext>
            </a:extLst>
          </p:cNvPr>
          <p:cNvSpPr txBox="1"/>
          <p:nvPr/>
        </p:nvSpPr>
        <p:spPr>
          <a:xfrm>
            <a:off x="355600" y="5531326"/>
            <a:ext cx="661416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sz="2400" dirty="0"/>
              <a:t>You can easily </a:t>
            </a:r>
            <a:r>
              <a:rPr lang="en-US" sz="2400" dirty="0"/>
              <a:t>create custom reports and forms to help you make better decisions about your business.</a:t>
            </a:r>
            <a:r>
              <a:rPr lang="en-ZA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9248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AC1364A-3E3D-4F0D-8776-78AF3A270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2 lists">
            <a:extLst>
              <a:ext uri="{FF2B5EF4-FFF2-40B4-BE49-F238E27FC236}">
                <a16:creationId xmlns:a16="http://schemas.microsoft.com/office/drawing/2014/main" id="{345DE5C3-5F18-D556-4214-0828979DA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878" y="0"/>
            <a:ext cx="3544540" cy="390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494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Many lists">
            <a:extLst>
              <a:ext uri="{FF2B5EF4-FFF2-40B4-BE49-F238E27FC236}">
                <a16:creationId xmlns:a16="http://schemas.microsoft.com/office/drawing/2014/main" id="{4FFB5D91-FF72-2A7B-670C-399C4EE36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663" y="4149598"/>
            <a:ext cx="3726681" cy="209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06B2C3-C17E-B92C-39C7-9610A7BA7C6C}"/>
              </a:ext>
            </a:extLst>
          </p:cNvPr>
          <p:cNvSpPr txBox="1"/>
          <p:nvPr/>
        </p:nvSpPr>
        <p:spPr>
          <a:xfrm>
            <a:off x="4797494" y="2706624"/>
            <a:ext cx="6755626" cy="34838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For instance, if you like to bake, you might decide to keep a database containing the types of cookies you know how to make and the friends you give those cookies to. </a:t>
            </a:r>
          </a:p>
          <a:p>
            <a:pPr indent="-228600">
              <a:lnSpc>
                <a:spcPct val="90000"/>
              </a:lnSpc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This is one of the simplest databases imaginable. </a:t>
            </a:r>
          </a:p>
          <a:p>
            <a:pPr indent="-228600">
              <a:lnSpc>
                <a:spcPct val="90000"/>
              </a:lnSpc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It contains two lists: a list of your friends, and a list of cookies.</a:t>
            </a:r>
          </a:p>
        </p:txBody>
      </p:sp>
    </p:spTree>
    <p:extLst>
      <p:ext uri="{BB962C8B-B14F-4D97-AF65-F5344CB8AC3E}">
        <p14:creationId xmlns:p14="http://schemas.microsoft.com/office/powerpoint/2010/main" val="2704322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table in Access">
            <a:extLst>
              <a:ext uri="{FF2B5EF4-FFF2-40B4-BE49-F238E27FC236}">
                <a16:creationId xmlns:a16="http://schemas.microsoft.com/office/drawing/2014/main" id="{68916A11-10C0-63A4-8E17-7F0DAF059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" y="2284836"/>
            <a:ext cx="11233785" cy="265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2B7442-9244-AD56-6D23-8C5CCB7D36D4}"/>
              </a:ext>
            </a:extLst>
          </p:cNvPr>
          <p:cNvSpPr txBox="1"/>
          <p:nvPr/>
        </p:nvSpPr>
        <p:spPr>
          <a:xfrm>
            <a:off x="570547" y="222706"/>
            <a:ext cx="11103293" cy="16970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However, if you were a professional baker, you would have many more lists to keep track of: a list of customers, a list of products sold, a list of prices, a list of orders... it goes on and on</a:t>
            </a:r>
            <a:endParaRPr lang="en-ZA" sz="32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4510D2-17DC-827F-E1E1-DA374EE36F5A}"/>
              </a:ext>
            </a:extLst>
          </p:cNvPr>
          <p:cNvSpPr txBox="1"/>
          <p:nvPr/>
        </p:nvSpPr>
        <p:spPr>
          <a:xfrm>
            <a:off x="1320800" y="5389523"/>
            <a:ext cx="9997439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more lists you add, the more</a:t>
            </a:r>
            <a:r>
              <a:rPr lang="en-US" sz="2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complex 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database will be.</a:t>
            </a:r>
            <a:endParaRPr lang="en-ZA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14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nnected lists">
            <a:extLst>
              <a:ext uri="{FF2B5EF4-FFF2-40B4-BE49-F238E27FC236}">
                <a16:creationId xmlns:a16="http://schemas.microsoft.com/office/drawing/2014/main" id="{CE7E001F-40F2-E92F-6CB3-8524622A9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5451"/>
            <a:ext cx="5188585" cy="423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33647C-4AF2-B58A-2620-FE4FA19C8464}"/>
              </a:ext>
            </a:extLst>
          </p:cNvPr>
          <p:cNvSpPr txBox="1"/>
          <p:nvPr/>
        </p:nvSpPr>
        <p:spPr>
          <a:xfrm>
            <a:off x="5757546" y="485616"/>
            <a:ext cx="6096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000" dirty="0"/>
              <a:t>You decide to create a third list to keep track of the batches of cookies you make and who they’re for. </a:t>
            </a:r>
          </a:p>
          <a:p>
            <a:endParaRPr lang="en-US" sz="2000" dirty="0"/>
          </a:p>
          <a:p>
            <a:r>
              <a:rPr lang="en-US" sz="2000" dirty="0"/>
              <a:t>Since you are only making cookies you know the recipe for, and you are only going to give them to your friends</a:t>
            </a:r>
            <a:r>
              <a:rPr lang="en-US" sz="2000" b="1" dirty="0">
                <a:highlight>
                  <a:srgbClr val="FFFF00"/>
                </a:highlight>
              </a:rPr>
              <a:t>, this new list will get all its information from the lists you made earlier</a:t>
            </a:r>
            <a:r>
              <a:rPr lang="en-US" sz="2000" dirty="0"/>
              <a:t>.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7ECA47-63D9-D83F-89E4-26CC5AF740A7}"/>
              </a:ext>
            </a:extLst>
          </p:cNvPr>
          <p:cNvSpPr txBox="1"/>
          <p:nvPr/>
        </p:nvSpPr>
        <p:spPr>
          <a:xfrm>
            <a:off x="5757546" y="3191673"/>
            <a:ext cx="6096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See how the third list uses words that appeared in the first two lists? </a:t>
            </a:r>
          </a:p>
          <a:p>
            <a:endParaRPr lang="en-US" sz="2000" dirty="0"/>
          </a:p>
          <a:p>
            <a:r>
              <a:rPr lang="en-US" sz="2000" dirty="0"/>
              <a:t>A database is capable of understanding that the "Dad" and "Oatmeal" cookies in the "Batches" list are the same things as the "Dad" and "Oatmeal" in the first two lists. </a:t>
            </a:r>
            <a:endParaRPr lang="en-ZA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743ECD-9212-6F5B-962E-9DC26840EC0F}"/>
              </a:ext>
            </a:extLst>
          </p:cNvPr>
          <p:cNvSpPr txBox="1"/>
          <p:nvPr/>
        </p:nvSpPr>
        <p:spPr>
          <a:xfrm>
            <a:off x="152400" y="5897730"/>
            <a:ext cx="1154176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This relationship seems obvious, and a person would understand it right away. However, an Excel workbook wouldn’t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4288770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B24221-FCB7-26CE-16E9-EF6F95C482C2}"/>
              </a:ext>
            </a:extLst>
          </p:cNvPr>
          <p:cNvSpPr txBox="1"/>
          <p:nvPr/>
        </p:nvSpPr>
        <p:spPr>
          <a:xfrm>
            <a:off x="5049519" y="1147078"/>
            <a:ext cx="703072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Excel would treat all of those things as distinct and unrelated pieces of information. </a:t>
            </a:r>
          </a:p>
          <a:p>
            <a:endParaRPr lang="en-US" sz="2400" dirty="0"/>
          </a:p>
          <a:p>
            <a:r>
              <a:rPr lang="en-US" sz="2400" b="1" dirty="0">
                <a:highlight>
                  <a:srgbClr val="FFFF00"/>
                </a:highlight>
              </a:rPr>
              <a:t>In Excel, you'd have to enter every single piece of information about a person or type of cookie all over again each time you mentioned it</a:t>
            </a:r>
            <a:r>
              <a:rPr lang="en-US" sz="2400" dirty="0"/>
              <a:t>, because that database wouldn't be relational like an Access database is. </a:t>
            </a:r>
          </a:p>
        </p:txBody>
      </p:sp>
      <p:pic>
        <p:nvPicPr>
          <p:cNvPr id="4" name="Picture 2" descr="Connected lists">
            <a:extLst>
              <a:ext uri="{FF2B5EF4-FFF2-40B4-BE49-F238E27FC236}">
                <a16:creationId xmlns:a16="http://schemas.microsoft.com/office/drawing/2014/main" id="{8F906440-DFAF-3BD8-ACC0-36DE0DF25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" y="482659"/>
            <a:ext cx="4874897" cy="3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4EB575-707A-0036-6508-3FE6F9B04B3A}"/>
              </a:ext>
            </a:extLst>
          </p:cNvPr>
          <p:cNvSpPr txBox="1"/>
          <p:nvPr/>
        </p:nvSpPr>
        <p:spPr>
          <a:xfrm>
            <a:off x="563880" y="5690215"/>
            <a:ext cx="1110996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Simply put, relational databases can recognize what a human can: that if the same words appear in multiple lists, </a:t>
            </a:r>
            <a:r>
              <a:rPr lang="en-US" sz="2400" b="1" dirty="0"/>
              <a:t>they refer to the same thing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1235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DCCB85F-5606-919C-ED25-F8EBBDCCB28E}"/>
              </a:ext>
            </a:extLst>
          </p:cNvPr>
          <p:cNvSpPr txBox="1"/>
          <p:nvPr/>
        </p:nvSpPr>
        <p:spPr>
          <a:xfrm>
            <a:off x="604520" y="233422"/>
            <a:ext cx="106527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Tables, queries, forms,</a:t>
            </a:r>
            <a:r>
              <a:rPr lang="en-US" sz="2400" dirty="0"/>
              <a:t> and </a:t>
            </a:r>
            <a:r>
              <a:rPr lang="en-US" sz="2400" b="1" dirty="0"/>
              <a:t>reports</a:t>
            </a:r>
            <a:r>
              <a:rPr lang="en-US" sz="2400" dirty="0"/>
              <a:t> are the framework for any database you create in Access. </a:t>
            </a:r>
          </a:p>
          <a:p>
            <a:endParaRPr lang="en-US" sz="2400" dirty="0"/>
          </a:p>
          <a:p>
            <a:r>
              <a:rPr lang="en-US" sz="2400" dirty="0"/>
              <a:t>Understanding how each of these objects works will help you create a database that will be useful and will help you retrieve the information you need.</a:t>
            </a:r>
            <a:endParaRPr lang="en-ZA" sz="2400" dirty="0"/>
          </a:p>
        </p:txBody>
      </p:sp>
      <p:pic>
        <p:nvPicPr>
          <p:cNvPr id="5122" name="Picture 2" descr="Record ID numbers">
            <a:extLst>
              <a:ext uri="{FF2B5EF4-FFF2-40B4-BE49-F238E27FC236}">
                <a16:creationId xmlns:a16="http://schemas.microsoft.com/office/drawing/2014/main" id="{EF2EE203-C8D3-8379-9CA7-CA167A59A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990" y="2321887"/>
            <a:ext cx="7277619" cy="297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1FEE29-12D3-DED9-0E1B-0B8000C38173}"/>
              </a:ext>
            </a:extLst>
          </p:cNvPr>
          <p:cNvSpPr txBox="1"/>
          <p:nvPr/>
        </p:nvSpPr>
        <p:spPr>
          <a:xfrm>
            <a:off x="190500" y="5608915"/>
            <a:ext cx="114808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See the number at the left of each row?</a:t>
            </a:r>
          </a:p>
          <a:p>
            <a:r>
              <a:rPr lang="en-US" sz="2000" dirty="0"/>
              <a:t>That’s the ID number that identifies each record. The ID number for a record refers to every piece of information contained on that row.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2594449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lumns and rows in an Access table">
            <a:extLst>
              <a:ext uri="{FF2B5EF4-FFF2-40B4-BE49-F238E27FC236}">
                <a16:creationId xmlns:a16="http://schemas.microsoft.com/office/drawing/2014/main" id="{0715CEDD-3652-414F-418C-743A8775E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" y="193040"/>
            <a:ext cx="6021579" cy="489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04E12C-E957-A3A0-2A42-DF2B08057223}"/>
              </a:ext>
            </a:extLst>
          </p:cNvPr>
          <p:cNvSpPr txBox="1"/>
          <p:nvPr/>
        </p:nvSpPr>
        <p:spPr>
          <a:xfrm>
            <a:off x="6096000" y="1208296"/>
            <a:ext cx="5801360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/>
              <a:t>Tables:</a:t>
            </a:r>
            <a:endParaRPr lang="en-US" sz="2800" b="1" dirty="0"/>
          </a:p>
          <a:p>
            <a:r>
              <a:rPr lang="en-US" sz="2800" dirty="0"/>
              <a:t>You might already know that tables are organized into vertical columns and horizontal rows.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059C16-9453-BC2C-A67F-A4F930E36D72}"/>
              </a:ext>
            </a:extLst>
          </p:cNvPr>
          <p:cNvSpPr txBox="1"/>
          <p:nvPr/>
        </p:nvSpPr>
        <p:spPr>
          <a:xfrm>
            <a:off x="5699760" y="0"/>
            <a:ext cx="6492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4400" b="1" dirty="0"/>
              <a:t>Properties of a database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81C9C1-901A-95A4-57C5-B8788702305A}"/>
              </a:ext>
            </a:extLst>
          </p:cNvPr>
          <p:cNvSpPr txBox="1"/>
          <p:nvPr/>
        </p:nvSpPr>
        <p:spPr>
          <a:xfrm>
            <a:off x="2648585" y="5342255"/>
            <a:ext cx="9096375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400" dirty="0"/>
              <a:t>In Access, rows and columns are referred to as Records and Fields</a:t>
            </a:r>
          </a:p>
          <a:p>
            <a:r>
              <a:rPr lang="en-US" sz="2400" dirty="0"/>
              <a:t>Likewise, a record is more than just a row; it’s a unit of information. </a:t>
            </a:r>
          </a:p>
          <a:p>
            <a:r>
              <a:rPr lang="en-US" sz="2400" dirty="0"/>
              <a:t>Every cell in a given row is part of that row’s record. 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2858249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4993</TotalTime>
  <Words>1771</Words>
  <Application>Microsoft Office PowerPoint</Application>
  <PresentationFormat>Widescreen</PresentationFormat>
  <Paragraphs>110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Meiryo</vt:lpstr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Pietersen</dc:creator>
  <cp:lastModifiedBy>Amy Pietersen</cp:lastModifiedBy>
  <cp:revision>27</cp:revision>
  <dcterms:created xsi:type="dcterms:W3CDTF">2024-03-27T14:43:23Z</dcterms:created>
  <dcterms:modified xsi:type="dcterms:W3CDTF">2024-04-11T06:16:02Z</dcterms:modified>
</cp:coreProperties>
</file>