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83" r:id="rId4"/>
    <p:sldId id="257" r:id="rId5"/>
    <p:sldId id="259" r:id="rId6"/>
    <p:sldId id="261" r:id="rId7"/>
    <p:sldId id="263" r:id="rId8"/>
    <p:sldId id="264" r:id="rId9"/>
    <p:sldId id="265" r:id="rId10"/>
    <p:sldId id="281" r:id="rId11"/>
    <p:sldId id="266" r:id="rId12"/>
    <p:sldId id="267" r:id="rId13"/>
    <p:sldId id="268" r:id="rId14"/>
    <p:sldId id="269" r:id="rId15"/>
    <p:sldId id="270" r:id="rId16"/>
    <p:sldId id="271" r:id="rId17"/>
    <p:sldId id="282" r:id="rId18"/>
    <p:sldId id="272" r:id="rId19"/>
    <p:sldId id="273" r:id="rId20"/>
    <p:sldId id="274" r:id="rId21"/>
    <p:sldId id="275" r:id="rId22"/>
    <p:sldId id="276" r:id="rId23"/>
    <p:sldId id="277" r:id="rId24"/>
    <p:sldId id="278" r:id="rId25"/>
    <p:sldId id="280"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C868-309E-F8FC-1448-1469C4D82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1028CB2-5CE5-E2EF-18A8-205DA59D69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3B1CC65-4F4B-21F3-1865-8298D578FD03}"/>
              </a:ext>
            </a:extLst>
          </p:cNvPr>
          <p:cNvSpPr>
            <a:spLocks noGrp="1"/>
          </p:cNvSpPr>
          <p:nvPr>
            <p:ph type="dt" sz="half" idx="10"/>
          </p:nvPr>
        </p:nvSpPr>
        <p:spPr/>
        <p:txBody>
          <a:bodyPr/>
          <a:lstStyle/>
          <a:p>
            <a:fld id="{55E7A6AE-BA9B-40AD-9792-3430193812E5}" type="datetimeFigureOut">
              <a:rPr lang="en-ZA" smtClean="0"/>
              <a:t>2024/03/05</a:t>
            </a:fld>
            <a:endParaRPr lang="en-ZA"/>
          </a:p>
        </p:txBody>
      </p:sp>
      <p:sp>
        <p:nvSpPr>
          <p:cNvPr id="5" name="Footer Placeholder 4">
            <a:extLst>
              <a:ext uri="{FF2B5EF4-FFF2-40B4-BE49-F238E27FC236}">
                <a16:creationId xmlns:a16="http://schemas.microsoft.com/office/drawing/2014/main" id="{F685BA63-65A6-F415-3FC0-7CAC52F1F03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3D7692A-AFF0-0411-D85E-31C819590782}"/>
              </a:ext>
            </a:extLst>
          </p:cNvPr>
          <p:cNvSpPr>
            <a:spLocks noGrp="1"/>
          </p:cNvSpPr>
          <p:nvPr>
            <p:ph type="sldNum" sz="quarter" idx="12"/>
          </p:nvPr>
        </p:nvSpPr>
        <p:spPr/>
        <p:txBody>
          <a:bodyPr/>
          <a:lstStyle/>
          <a:p>
            <a:fld id="{73C7222C-E2D4-4862-9DBC-70F8E0DCC91F}" type="slidenum">
              <a:rPr lang="en-ZA" smtClean="0"/>
              <a:t>‹#›</a:t>
            </a:fld>
            <a:endParaRPr lang="en-ZA"/>
          </a:p>
        </p:txBody>
      </p:sp>
    </p:spTree>
    <p:extLst>
      <p:ext uri="{BB962C8B-B14F-4D97-AF65-F5344CB8AC3E}">
        <p14:creationId xmlns:p14="http://schemas.microsoft.com/office/powerpoint/2010/main" val="395517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A146-78B6-04F9-7F30-6AF6C41AB90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E220DB7-B7EE-3636-E291-E3916385E2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48371CC-EEAB-2208-606E-424DEE236FDE}"/>
              </a:ext>
            </a:extLst>
          </p:cNvPr>
          <p:cNvSpPr>
            <a:spLocks noGrp="1"/>
          </p:cNvSpPr>
          <p:nvPr>
            <p:ph type="dt" sz="half" idx="10"/>
          </p:nvPr>
        </p:nvSpPr>
        <p:spPr/>
        <p:txBody>
          <a:bodyPr/>
          <a:lstStyle/>
          <a:p>
            <a:fld id="{55E7A6AE-BA9B-40AD-9792-3430193812E5}" type="datetimeFigureOut">
              <a:rPr lang="en-ZA" smtClean="0"/>
              <a:t>2024/03/05</a:t>
            </a:fld>
            <a:endParaRPr lang="en-ZA"/>
          </a:p>
        </p:txBody>
      </p:sp>
      <p:sp>
        <p:nvSpPr>
          <p:cNvPr id="5" name="Footer Placeholder 4">
            <a:extLst>
              <a:ext uri="{FF2B5EF4-FFF2-40B4-BE49-F238E27FC236}">
                <a16:creationId xmlns:a16="http://schemas.microsoft.com/office/drawing/2014/main" id="{FDF496E1-3CC1-1278-2231-ACEE72D6AC4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7C3C01E-D58D-AF9E-B349-267166804BD0}"/>
              </a:ext>
            </a:extLst>
          </p:cNvPr>
          <p:cNvSpPr>
            <a:spLocks noGrp="1"/>
          </p:cNvSpPr>
          <p:nvPr>
            <p:ph type="sldNum" sz="quarter" idx="12"/>
          </p:nvPr>
        </p:nvSpPr>
        <p:spPr/>
        <p:txBody>
          <a:bodyPr/>
          <a:lstStyle/>
          <a:p>
            <a:fld id="{73C7222C-E2D4-4862-9DBC-70F8E0DCC91F}" type="slidenum">
              <a:rPr lang="en-ZA" smtClean="0"/>
              <a:t>‹#›</a:t>
            </a:fld>
            <a:endParaRPr lang="en-ZA"/>
          </a:p>
        </p:txBody>
      </p:sp>
    </p:spTree>
    <p:extLst>
      <p:ext uri="{BB962C8B-B14F-4D97-AF65-F5344CB8AC3E}">
        <p14:creationId xmlns:p14="http://schemas.microsoft.com/office/powerpoint/2010/main" val="260151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9CE4C1-96D8-BA17-C9CC-8A50F1E30F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E1853EE-813E-8A8A-C6F5-5CB65F4570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B88C8EA-A3BA-82F6-0631-0D9B762E4147}"/>
              </a:ext>
            </a:extLst>
          </p:cNvPr>
          <p:cNvSpPr>
            <a:spLocks noGrp="1"/>
          </p:cNvSpPr>
          <p:nvPr>
            <p:ph type="dt" sz="half" idx="10"/>
          </p:nvPr>
        </p:nvSpPr>
        <p:spPr/>
        <p:txBody>
          <a:bodyPr/>
          <a:lstStyle/>
          <a:p>
            <a:fld id="{55E7A6AE-BA9B-40AD-9792-3430193812E5}" type="datetimeFigureOut">
              <a:rPr lang="en-ZA" smtClean="0"/>
              <a:t>2024/03/05</a:t>
            </a:fld>
            <a:endParaRPr lang="en-ZA"/>
          </a:p>
        </p:txBody>
      </p:sp>
      <p:sp>
        <p:nvSpPr>
          <p:cNvPr id="5" name="Footer Placeholder 4">
            <a:extLst>
              <a:ext uri="{FF2B5EF4-FFF2-40B4-BE49-F238E27FC236}">
                <a16:creationId xmlns:a16="http://schemas.microsoft.com/office/drawing/2014/main" id="{18028FCF-C6EE-5BF3-721D-DD0813EDB4A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3364F78-5628-1C43-88C9-C06E1410EE10}"/>
              </a:ext>
            </a:extLst>
          </p:cNvPr>
          <p:cNvSpPr>
            <a:spLocks noGrp="1"/>
          </p:cNvSpPr>
          <p:nvPr>
            <p:ph type="sldNum" sz="quarter" idx="12"/>
          </p:nvPr>
        </p:nvSpPr>
        <p:spPr/>
        <p:txBody>
          <a:bodyPr/>
          <a:lstStyle/>
          <a:p>
            <a:fld id="{73C7222C-E2D4-4862-9DBC-70F8E0DCC91F}" type="slidenum">
              <a:rPr lang="en-ZA" smtClean="0"/>
              <a:t>‹#›</a:t>
            </a:fld>
            <a:endParaRPr lang="en-ZA"/>
          </a:p>
        </p:txBody>
      </p:sp>
    </p:spTree>
    <p:extLst>
      <p:ext uri="{BB962C8B-B14F-4D97-AF65-F5344CB8AC3E}">
        <p14:creationId xmlns:p14="http://schemas.microsoft.com/office/powerpoint/2010/main" val="161668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8C7A-2226-271B-0832-CC7C8C06DC3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4443B5C-D019-C188-75D5-C103EE31B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B13E7BD-DBEE-4026-EAD2-F3E0610D7267}"/>
              </a:ext>
            </a:extLst>
          </p:cNvPr>
          <p:cNvSpPr>
            <a:spLocks noGrp="1"/>
          </p:cNvSpPr>
          <p:nvPr>
            <p:ph type="dt" sz="half" idx="10"/>
          </p:nvPr>
        </p:nvSpPr>
        <p:spPr/>
        <p:txBody>
          <a:bodyPr/>
          <a:lstStyle/>
          <a:p>
            <a:fld id="{55E7A6AE-BA9B-40AD-9792-3430193812E5}" type="datetimeFigureOut">
              <a:rPr lang="en-ZA" smtClean="0"/>
              <a:t>2024/03/05</a:t>
            </a:fld>
            <a:endParaRPr lang="en-ZA"/>
          </a:p>
        </p:txBody>
      </p:sp>
      <p:sp>
        <p:nvSpPr>
          <p:cNvPr id="5" name="Footer Placeholder 4">
            <a:extLst>
              <a:ext uri="{FF2B5EF4-FFF2-40B4-BE49-F238E27FC236}">
                <a16:creationId xmlns:a16="http://schemas.microsoft.com/office/drawing/2014/main" id="{26243C6D-CE49-3EA8-83E7-307158B6637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BE6862B-5582-F3B7-234D-15808383C7F6}"/>
              </a:ext>
            </a:extLst>
          </p:cNvPr>
          <p:cNvSpPr>
            <a:spLocks noGrp="1"/>
          </p:cNvSpPr>
          <p:nvPr>
            <p:ph type="sldNum" sz="quarter" idx="12"/>
          </p:nvPr>
        </p:nvSpPr>
        <p:spPr/>
        <p:txBody>
          <a:bodyPr/>
          <a:lstStyle/>
          <a:p>
            <a:fld id="{73C7222C-E2D4-4862-9DBC-70F8E0DCC91F}" type="slidenum">
              <a:rPr lang="en-ZA" smtClean="0"/>
              <a:t>‹#›</a:t>
            </a:fld>
            <a:endParaRPr lang="en-ZA"/>
          </a:p>
        </p:txBody>
      </p:sp>
    </p:spTree>
    <p:extLst>
      <p:ext uri="{BB962C8B-B14F-4D97-AF65-F5344CB8AC3E}">
        <p14:creationId xmlns:p14="http://schemas.microsoft.com/office/powerpoint/2010/main" val="261896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1ED4-B847-18E5-F9CA-88618FEE4B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ED7D72B-6645-3272-6A1F-BD12E8307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7DD3D4-D3E6-4337-C051-34F4012F9A84}"/>
              </a:ext>
            </a:extLst>
          </p:cNvPr>
          <p:cNvSpPr>
            <a:spLocks noGrp="1"/>
          </p:cNvSpPr>
          <p:nvPr>
            <p:ph type="dt" sz="half" idx="10"/>
          </p:nvPr>
        </p:nvSpPr>
        <p:spPr/>
        <p:txBody>
          <a:bodyPr/>
          <a:lstStyle/>
          <a:p>
            <a:fld id="{55E7A6AE-BA9B-40AD-9792-3430193812E5}" type="datetimeFigureOut">
              <a:rPr lang="en-ZA" smtClean="0"/>
              <a:t>2024/03/05</a:t>
            </a:fld>
            <a:endParaRPr lang="en-ZA"/>
          </a:p>
        </p:txBody>
      </p:sp>
      <p:sp>
        <p:nvSpPr>
          <p:cNvPr id="5" name="Footer Placeholder 4">
            <a:extLst>
              <a:ext uri="{FF2B5EF4-FFF2-40B4-BE49-F238E27FC236}">
                <a16:creationId xmlns:a16="http://schemas.microsoft.com/office/drawing/2014/main" id="{E415B8A5-70B3-6778-901F-754B541382B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829C4F1-32D3-4476-E767-CA92A86931C2}"/>
              </a:ext>
            </a:extLst>
          </p:cNvPr>
          <p:cNvSpPr>
            <a:spLocks noGrp="1"/>
          </p:cNvSpPr>
          <p:nvPr>
            <p:ph type="sldNum" sz="quarter" idx="12"/>
          </p:nvPr>
        </p:nvSpPr>
        <p:spPr/>
        <p:txBody>
          <a:bodyPr/>
          <a:lstStyle/>
          <a:p>
            <a:fld id="{73C7222C-E2D4-4862-9DBC-70F8E0DCC91F}" type="slidenum">
              <a:rPr lang="en-ZA" smtClean="0"/>
              <a:t>‹#›</a:t>
            </a:fld>
            <a:endParaRPr lang="en-ZA"/>
          </a:p>
        </p:txBody>
      </p:sp>
    </p:spTree>
    <p:extLst>
      <p:ext uri="{BB962C8B-B14F-4D97-AF65-F5344CB8AC3E}">
        <p14:creationId xmlns:p14="http://schemas.microsoft.com/office/powerpoint/2010/main" val="114684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D2FD-6C65-8355-E5C0-4A773F0CF09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3846E2E-294E-6137-A9FF-F94546663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722005B-6753-EB0D-853F-849214E278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B38554E-E67E-4589-E368-AF5D8D2993F2}"/>
              </a:ext>
            </a:extLst>
          </p:cNvPr>
          <p:cNvSpPr>
            <a:spLocks noGrp="1"/>
          </p:cNvSpPr>
          <p:nvPr>
            <p:ph type="dt" sz="half" idx="10"/>
          </p:nvPr>
        </p:nvSpPr>
        <p:spPr/>
        <p:txBody>
          <a:bodyPr/>
          <a:lstStyle/>
          <a:p>
            <a:fld id="{55E7A6AE-BA9B-40AD-9792-3430193812E5}" type="datetimeFigureOut">
              <a:rPr lang="en-ZA" smtClean="0"/>
              <a:t>2024/03/05</a:t>
            </a:fld>
            <a:endParaRPr lang="en-ZA"/>
          </a:p>
        </p:txBody>
      </p:sp>
      <p:sp>
        <p:nvSpPr>
          <p:cNvPr id="6" name="Footer Placeholder 5">
            <a:extLst>
              <a:ext uri="{FF2B5EF4-FFF2-40B4-BE49-F238E27FC236}">
                <a16:creationId xmlns:a16="http://schemas.microsoft.com/office/drawing/2014/main" id="{258CCC9C-F3DF-B446-7BE2-B179045C6DD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98610B-9066-4D20-BA16-A5249279EDA0}"/>
              </a:ext>
            </a:extLst>
          </p:cNvPr>
          <p:cNvSpPr>
            <a:spLocks noGrp="1"/>
          </p:cNvSpPr>
          <p:nvPr>
            <p:ph type="sldNum" sz="quarter" idx="12"/>
          </p:nvPr>
        </p:nvSpPr>
        <p:spPr/>
        <p:txBody>
          <a:bodyPr/>
          <a:lstStyle/>
          <a:p>
            <a:fld id="{73C7222C-E2D4-4862-9DBC-70F8E0DCC91F}" type="slidenum">
              <a:rPr lang="en-ZA" smtClean="0"/>
              <a:t>‹#›</a:t>
            </a:fld>
            <a:endParaRPr lang="en-ZA"/>
          </a:p>
        </p:txBody>
      </p:sp>
    </p:spTree>
    <p:extLst>
      <p:ext uri="{BB962C8B-B14F-4D97-AF65-F5344CB8AC3E}">
        <p14:creationId xmlns:p14="http://schemas.microsoft.com/office/powerpoint/2010/main" val="352547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DE3A-65C8-EE4B-142D-7F6CBC631A45}"/>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B296B43-035B-9624-E41A-A18BFC623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8E2BB-1AB4-54AC-A465-CC7DFFF10D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631DA794-6A75-8F7B-0C2D-A8981FF443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97A1C6-CE13-70A9-B7EF-8F69EA948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5E3A8764-37DC-6EB5-FDBF-14BD405AF74B}"/>
              </a:ext>
            </a:extLst>
          </p:cNvPr>
          <p:cNvSpPr>
            <a:spLocks noGrp="1"/>
          </p:cNvSpPr>
          <p:nvPr>
            <p:ph type="dt" sz="half" idx="10"/>
          </p:nvPr>
        </p:nvSpPr>
        <p:spPr/>
        <p:txBody>
          <a:bodyPr/>
          <a:lstStyle/>
          <a:p>
            <a:fld id="{55E7A6AE-BA9B-40AD-9792-3430193812E5}" type="datetimeFigureOut">
              <a:rPr lang="en-ZA" smtClean="0"/>
              <a:t>2024/03/05</a:t>
            </a:fld>
            <a:endParaRPr lang="en-ZA"/>
          </a:p>
        </p:txBody>
      </p:sp>
      <p:sp>
        <p:nvSpPr>
          <p:cNvPr id="8" name="Footer Placeholder 7">
            <a:extLst>
              <a:ext uri="{FF2B5EF4-FFF2-40B4-BE49-F238E27FC236}">
                <a16:creationId xmlns:a16="http://schemas.microsoft.com/office/drawing/2014/main" id="{84A725D2-BACD-EE5A-ACE6-D560F80E7BB7}"/>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0A9C6F8-74AB-8E95-D529-7BE319A3B264}"/>
              </a:ext>
            </a:extLst>
          </p:cNvPr>
          <p:cNvSpPr>
            <a:spLocks noGrp="1"/>
          </p:cNvSpPr>
          <p:nvPr>
            <p:ph type="sldNum" sz="quarter" idx="12"/>
          </p:nvPr>
        </p:nvSpPr>
        <p:spPr/>
        <p:txBody>
          <a:bodyPr/>
          <a:lstStyle/>
          <a:p>
            <a:fld id="{73C7222C-E2D4-4862-9DBC-70F8E0DCC91F}" type="slidenum">
              <a:rPr lang="en-ZA" smtClean="0"/>
              <a:t>‹#›</a:t>
            </a:fld>
            <a:endParaRPr lang="en-ZA"/>
          </a:p>
        </p:txBody>
      </p:sp>
    </p:spTree>
    <p:extLst>
      <p:ext uri="{BB962C8B-B14F-4D97-AF65-F5344CB8AC3E}">
        <p14:creationId xmlns:p14="http://schemas.microsoft.com/office/powerpoint/2010/main" val="218189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89E9-899A-9251-4BCE-1A6EF289330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654414F-59EF-E03B-7B09-5C5B6237F47C}"/>
              </a:ext>
            </a:extLst>
          </p:cNvPr>
          <p:cNvSpPr>
            <a:spLocks noGrp="1"/>
          </p:cNvSpPr>
          <p:nvPr>
            <p:ph type="dt" sz="half" idx="10"/>
          </p:nvPr>
        </p:nvSpPr>
        <p:spPr/>
        <p:txBody>
          <a:bodyPr/>
          <a:lstStyle/>
          <a:p>
            <a:fld id="{55E7A6AE-BA9B-40AD-9792-3430193812E5}" type="datetimeFigureOut">
              <a:rPr lang="en-ZA" smtClean="0"/>
              <a:t>2024/03/05</a:t>
            </a:fld>
            <a:endParaRPr lang="en-ZA"/>
          </a:p>
        </p:txBody>
      </p:sp>
      <p:sp>
        <p:nvSpPr>
          <p:cNvPr id="4" name="Footer Placeholder 3">
            <a:extLst>
              <a:ext uri="{FF2B5EF4-FFF2-40B4-BE49-F238E27FC236}">
                <a16:creationId xmlns:a16="http://schemas.microsoft.com/office/drawing/2014/main" id="{B1818B38-0AE1-5986-63ED-294D40F52AA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27EBC23D-BDE2-F2FB-2B85-4194D0C11DCF}"/>
              </a:ext>
            </a:extLst>
          </p:cNvPr>
          <p:cNvSpPr>
            <a:spLocks noGrp="1"/>
          </p:cNvSpPr>
          <p:nvPr>
            <p:ph type="sldNum" sz="quarter" idx="12"/>
          </p:nvPr>
        </p:nvSpPr>
        <p:spPr/>
        <p:txBody>
          <a:bodyPr/>
          <a:lstStyle/>
          <a:p>
            <a:fld id="{73C7222C-E2D4-4862-9DBC-70F8E0DCC91F}" type="slidenum">
              <a:rPr lang="en-ZA" smtClean="0"/>
              <a:t>‹#›</a:t>
            </a:fld>
            <a:endParaRPr lang="en-ZA"/>
          </a:p>
        </p:txBody>
      </p:sp>
    </p:spTree>
    <p:extLst>
      <p:ext uri="{BB962C8B-B14F-4D97-AF65-F5344CB8AC3E}">
        <p14:creationId xmlns:p14="http://schemas.microsoft.com/office/powerpoint/2010/main" val="191402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21466E-4D2A-1C58-B750-3D27EF50D7F9}"/>
              </a:ext>
            </a:extLst>
          </p:cNvPr>
          <p:cNvSpPr>
            <a:spLocks noGrp="1"/>
          </p:cNvSpPr>
          <p:nvPr>
            <p:ph type="dt" sz="half" idx="10"/>
          </p:nvPr>
        </p:nvSpPr>
        <p:spPr/>
        <p:txBody>
          <a:bodyPr/>
          <a:lstStyle/>
          <a:p>
            <a:fld id="{55E7A6AE-BA9B-40AD-9792-3430193812E5}" type="datetimeFigureOut">
              <a:rPr lang="en-ZA" smtClean="0"/>
              <a:t>2024/03/05</a:t>
            </a:fld>
            <a:endParaRPr lang="en-ZA"/>
          </a:p>
        </p:txBody>
      </p:sp>
      <p:sp>
        <p:nvSpPr>
          <p:cNvPr id="3" name="Footer Placeholder 2">
            <a:extLst>
              <a:ext uri="{FF2B5EF4-FFF2-40B4-BE49-F238E27FC236}">
                <a16:creationId xmlns:a16="http://schemas.microsoft.com/office/drawing/2014/main" id="{746B595E-0E54-7BB1-8DBA-5B7E19778079}"/>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B11FF35B-D7EC-884C-94F7-EC186A601EBA}"/>
              </a:ext>
            </a:extLst>
          </p:cNvPr>
          <p:cNvSpPr>
            <a:spLocks noGrp="1"/>
          </p:cNvSpPr>
          <p:nvPr>
            <p:ph type="sldNum" sz="quarter" idx="12"/>
          </p:nvPr>
        </p:nvSpPr>
        <p:spPr/>
        <p:txBody>
          <a:bodyPr/>
          <a:lstStyle/>
          <a:p>
            <a:fld id="{73C7222C-E2D4-4862-9DBC-70F8E0DCC91F}" type="slidenum">
              <a:rPr lang="en-ZA" smtClean="0"/>
              <a:t>‹#›</a:t>
            </a:fld>
            <a:endParaRPr lang="en-ZA"/>
          </a:p>
        </p:txBody>
      </p:sp>
    </p:spTree>
    <p:extLst>
      <p:ext uri="{BB962C8B-B14F-4D97-AF65-F5344CB8AC3E}">
        <p14:creationId xmlns:p14="http://schemas.microsoft.com/office/powerpoint/2010/main" val="182741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62BA-5E19-A898-1FEA-4717A3B1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4DE46E3-51FD-EAF7-6F54-55B93E923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B944995-DBBA-E7EC-3C70-31643E41B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6B6A5F-DFED-D8B5-BBD1-5C5118F31A62}"/>
              </a:ext>
            </a:extLst>
          </p:cNvPr>
          <p:cNvSpPr>
            <a:spLocks noGrp="1"/>
          </p:cNvSpPr>
          <p:nvPr>
            <p:ph type="dt" sz="half" idx="10"/>
          </p:nvPr>
        </p:nvSpPr>
        <p:spPr/>
        <p:txBody>
          <a:bodyPr/>
          <a:lstStyle/>
          <a:p>
            <a:fld id="{55E7A6AE-BA9B-40AD-9792-3430193812E5}" type="datetimeFigureOut">
              <a:rPr lang="en-ZA" smtClean="0"/>
              <a:t>2024/03/05</a:t>
            </a:fld>
            <a:endParaRPr lang="en-ZA"/>
          </a:p>
        </p:txBody>
      </p:sp>
      <p:sp>
        <p:nvSpPr>
          <p:cNvPr id="6" name="Footer Placeholder 5">
            <a:extLst>
              <a:ext uri="{FF2B5EF4-FFF2-40B4-BE49-F238E27FC236}">
                <a16:creationId xmlns:a16="http://schemas.microsoft.com/office/drawing/2014/main" id="{BCE8557B-9FA1-A2B9-F576-B100E0A36C2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0DDD41C-9A13-BD2A-3855-2442ECC7FAF6}"/>
              </a:ext>
            </a:extLst>
          </p:cNvPr>
          <p:cNvSpPr>
            <a:spLocks noGrp="1"/>
          </p:cNvSpPr>
          <p:nvPr>
            <p:ph type="sldNum" sz="quarter" idx="12"/>
          </p:nvPr>
        </p:nvSpPr>
        <p:spPr/>
        <p:txBody>
          <a:bodyPr/>
          <a:lstStyle/>
          <a:p>
            <a:fld id="{73C7222C-E2D4-4862-9DBC-70F8E0DCC91F}" type="slidenum">
              <a:rPr lang="en-ZA" smtClean="0"/>
              <a:t>‹#›</a:t>
            </a:fld>
            <a:endParaRPr lang="en-ZA"/>
          </a:p>
        </p:txBody>
      </p:sp>
    </p:spTree>
    <p:extLst>
      <p:ext uri="{BB962C8B-B14F-4D97-AF65-F5344CB8AC3E}">
        <p14:creationId xmlns:p14="http://schemas.microsoft.com/office/powerpoint/2010/main" val="353553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E3D8-D49A-7F3C-D4F5-49F4C636F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67E3D9F8-99A6-BD04-C1F0-F418AE404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98BF9D5-84EB-5B4F-DCCC-2493ECF6F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62943-1EE6-3D4D-C37F-28EE60C06A1A}"/>
              </a:ext>
            </a:extLst>
          </p:cNvPr>
          <p:cNvSpPr>
            <a:spLocks noGrp="1"/>
          </p:cNvSpPr>
          <p:nvPr>
            <p:ph type="dt" sz="half" idx="10"/>
          </p:nvPr>
        </p:nvSpPr>
        <p:spPr/>
        <p:txBody>
          <a:bodyPr/>
          <a:lstStyle/>
          <a:p>
            <a:fld id="{55E7A6AE-BA9B-40AD-9792-3430193812E5}" type="datetimeFigureOut">
              <a:rPr lang="en-ZA" smtClean="0"/>
              <a:t>2024/03/05</a:t>
            </a:fld>
            <a:endParaRPr lang="en-ZA"/>
          </a:p>
        </p:txBody>
      </p:sp>
      <p:sp>
        <p:nvSpPr>
          <p:cNvPr id="6" name="Footer Placeholder 5">
            <a:extLst>
              <a:ext uri="{FF2B5EF4-FFF2-40B4-BE49-F238E27FC236}">
                <a16:creationId xmlns:a16="http://schemas.microsoft.com/office/drawing/2014/main" id="{D24F51F0-32C1-2E77-4165-66DB08D7FFD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A369930-84DA-4D15-A3FF-2666D8F264A5}"/>
              </a:ext>
            </a:extLst>
          </p:cNvPr>
          <p:cNvSpPr>
            <a:spLocks noGrp="1"/>
          </p:cNvSpPr>
          <p:nvPr>
            <p:ph type="sldNum" sz="quarter" idx="12"/>
          </p:nvPr>
        </p:nvSpPr>
        <p:spPr/>
        <p:txBody>
          <a:bodyPr/>
          <a:lstStyle/>
          <a:p>
            <a:fld id="{73C7222C-E2D4-4862-9DBC-70F8E0DCC91F}" type="slidenum">
              <a:rPr lang="en-ZA" smtClean="0"/>
              <a:t>‹#›</a:t>
            </a:fld>
            <a:endParaRPr lang="en-ZA"/>
          </a:p>
        </p:txBody>
      </p:sp>
    </p:spTree>
    <p:extLst>
      <p:ext uri="{BB962C8B-B14F-4D97-AF65-F5344CB8AC3E}">
        <p14:creationId xmlns:p14="http://schemas.microsoft.com/office/powerpoint/2010/main" val="119767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75EACA-4596-1A39-E3D7-028A79F94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3982229-EF10-A3E2-263A-9AF861B5A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23BD639-EAE8-8FA9-ACED-A1E7320825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7A6AE-BA9B-40AD-9792-3430193812E5}" type="datetimeFigureOut">
              <a:rPr lang="en-ZA" smtClean="0"/>
              <a:t>2024/03/05</a:t>
            </a:fld>
            <a:endParaRPr lang="en-ZA"/>
          </a:p>
        </p:txBody>
      </p:sp>
      <p:sp>
        <p:nvSpPr>
          <p:cNvPr id="5" name="Footer Placeholder 4">
            <a:extLst>
              <a:ext uri="{FF2B5EF4-FFF2-40B4-BE49-F238E27FC236}">
                <a16:creationId xmlns:a16="http://schemas.microsoft.com/office/drawing/2014/main" id="{672E7D93-EEDB-B8ED-CAF1-963C9CFEA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E34641EF-6E17-B7C3-FBA4-82B680AC7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7222C-E2D4-4862-9DBC-70F8E0DCC91F}" type="slidenum">
              <a:rPr lang="en-ZA" smtClean="0"/>
              <a:t>‹#›</a:t>
            </a:fld>
            <a:endParaRPr lang="en-ZA"/>
          </a:p>
        </p:txBody>
      </p:sp>
    </p:spTree>
    <p:extLst>
      <p:ext uri="{BB962C8B-B14F-4D97-AF65-F5344CB8AC3E}">
        <p14:creationId xmlns:p14="http://schemas.microsoft.com/office/powerpoint/2010/main" val="362732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up of a calculator keypad">
            <a:extLst>
              <a:ext uri="{FF2B5EF4-FFF2-40B4-BE49-F238E27FC236}">
                <a16:creationId xmlns:a16="http://schemas.microsoft.com/office/drawing/2014/main" id="{9D818A44-2034-9672-A446-4EB0BCEAEE46}"/>
              </a:ext>
            </a:extLst>
          </p:cNvPr>
          <p:cNvPicPr>
            <a:picLocks noChangeAspect="1"/>
          </p:cNvPicPr>
          <p:nvPr/>
        </p:nvPicPr>
        <p:blipFill rotWithShape="1">
          <a:blip r:embed="rId2"/>
          <a:srcRect t="15094"/>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35CE786-70B2-BBB2-EA5C-13449A4E9A6F}"/>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a:solidFill>
                  <a:schemeClr val="bg1"/>
                </a:solidFill>
                <a:latin typeface="+mj-lt"/>
                <a:ea typeface="+mj-ea"/>
                <a:cs typeface="+mj-cs"/>
              </a:rPr>
              <a:t>Function in a business - 7785</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178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1893F0-B530-2258-FDAD-C357F2378EE1}"/>
              </a:ext>
            </a:extLst>
          </p:cNvPr>
          <p:cNvSpPr txBox="1"/>
          <p:nvPr/>
        </p:nvSpPr>
        <p:spPr>
          <a:xfrm>
            <a:off x="276352" y="249651"/>
            <a:ext cx="10972800" cy="2670603"/>
          </a:xfrm>
          <a:prstGeom prst="rect">
            <a:avLst/>
          </a:prstGeom>
          <a:noFill/>
        </p:spPr>
        <p:txBody>
          <a:bodyPr wrap="square">
            <a:spAutoFit/>
          </a:bodyPr>
          <a:lstStyle/>
          <a:p>
            <a:pPr marL="342900" lvl="0" indent="-342900" algn="just">
              <a:lnSpc>
                <a:spcPct val="150000"/>
              </a:lnSpc>
              <a:spcAft>
                <a:spcPts val="1000"/>
              </a:spcAft>
              <a:tabLst>
                <a:tab pos="457200" algn="l"/>
              </a:tabLst>
            </a:pPr>
            <a:r>
              <a:rPr lang="en-US" sz="1800" b="1" dirty="0">
                <a:effectLst/>
                <a:latin typeface="Arial" panose="020B0604020202020204" pitchFamily="34" charset="0"/>
                <a:ea typeface="Calibri" panose="020F0502020204030204" pitchFamily="34" charset="0"/>
                <a:cs typeface="Times New Roman" panose="02020603050405020304" pitchFamily="18" charset="0"/>
              </a:rPr>
              <a:t>5.) </a:t>
            </a:r>
            <a:r>
              <a:rPr lang="en-US" sz="1800" dirty="0">
                <a:effectLst/>
                <a:ea typeface="Calibri" panose="020F0502020204030204" pitchFamily="34" charset="0"/>
                <a:cs typeface="Times New Roman" panose="02020603050405020304" pitchFamily="18" charset="0"/>
              </a:rPr>
              <a:t>Transfer a call by pressing the "Transfer" button, then waiting to hear a dial tone. Dial the extension of the person to whom you are transferring the call, then press "Transfer" again. Press the "Release" button to transfer the call, or just hang up the phone.</a:t>
            </a:r>
          </a:p>
          <a:p>
            <a:pPr marL="342900" indent="-342900" algn="just">
              <a:lnSpc>
                <a:spcPct val="150000"/>
              </a:lnSpc>
              <a:spcAft>
                <a:spcPts val="1000"/>
              </a:spcAft>
              <a:tabLst>
                <a:tab pos="457200" algn="l"/>
              </a:tabLst>
            </a:pPr>
            <a:r>
              <a:rPr lang="en-US" sz="1800" b="1" dirty="0">
                <a:effectLst/>
                <a:latin typeface="Arial" panose="020B0604020202020204" pitchFamily="34" charset="0"/>
                <a:ea typeface="Calibri" panose="020F0502020204030204" pitchFamily="34" charset="0"/>
                <a:cs typeface="Times New Roman" panose="02020603050405020304" pitchFamily="18" charset="0"/>
              </a:rPr>
              <a:t>6.) </a:t>
            </a:r>
            <a:r>
              <a:rPr lang="en-US" sz="1800" dirty="0">
                <a:effectLst/>
                <a:ea typeface="Calibri" panose="020F0502020204030204" pitchFamily="34" charset="0"/>
                <a:cs typeface="Times New Roman" panose="02020603050405020304" pitchFamily="18" charset="0"/>
              </a:rPr>
              <a:t>Start a conference call by answering an incoming call or dialing a number. Press the "Conference" button, then wait for a dial tone. Dial the number or extension of the person receiving the conference call. Once she answers, alert her of the conference call, then press the "Conference" button again to connect the parties. </a:t>
            </a:r>
            <a:endParaRPr lang="en-ZA" sz="1800" dirty="0">
              <a:effectLst/>
              <a:ea typeface="Calibri" panose="020F0502020204030204" pitchFamily="34" charset="0"/>
              <a:cs typeface="Times New Roman" panose="02020603050405020304" pitchFamily="18" charset="0"/>
            </a:endParaRPr>
          </a:p>
        </p:txBody>
      </p:sp>
      <p:pic>
        <p:nvPicPr>
          <p:cNvPr id="5" name="Picture 4" descr="A close-up of a control panel&#10;&#10;Description automatically generated">
            <a:extLst>
              <a:ext uri="{FF2B5EF4-FFF2-40B4-BE49-F238E27FC236}">
                <a16:creationId xmlns:a16="http://schemas.microsoft.com/office/drawing/2014/main" id="{3A577EEE-849A-3C43-0762-CEF84900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072" y="3001534"/>
            <a:ext cx="6419088" cy="3692972"/>
          </a:xfrm>
          <a:prstGeom prst="rect">
            <a:avLst/>
          </a:prstGeom>
        </p:spPr>
      </p:pic>
    </p:spTree>
    <p:extLst>
      <p:ext uri="{BB962C8B-B14F-4D97-AF65-F5344CB8AC3E}">
        <p14:creationId xmlns:p14="http://schemas.microsoft.com/office/powerpoint/2010/main" val="170353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635299-9C98-B8E0-535F-643D6F3D2940}"/>
              </a:ext>
            </a:extLst>
          </p:cNvPr>
          <p:cNvSpPr txBox="1"/>
          <p:nvPr/>
        </p:nvSpPr>
        <p:spPr>
          <a:xfrm>
            <a:off x="375920" y="533400"/>
            <a:ext cx="10678160" cy="1709571"/>
          </a:xfrm>
          <a:prstGeom prst="rect">
            <a:avLst/>
          </a:prstGeom>
          <a:noFill/>
        </p:spPr>
        <p:txBody>
          <a:bodyPr wrap="square">
            <a:spAutoFit/>
          </a:bodyPr>
          <a:lstStyle/>
          <a:p>
            <a:pPr marL="342900" lvl="0" indent="-342900" algn="just">
              <a:lnSpc>
                <a:spcPct val="150000"/>
              </a:lnSpc>
              <a:tabLst>
                <a:tab pos="457200" algn="l"/>
              </a:tabLst>
            </a:pPr>
            <a:r>
              <a:rPr lang="en-US" sz="1800" b="1" dirty="0">
                <a:effectLst/>
                <a:latin typeface="Arial" panose="020B0604020202020204" pitchFamily="34" charset="0"/>
                <a:ea typeface="Calibri" panose="020F0502020204030204" pitchFamily="34" charset="0"/>
                <a:cs typeface="Times New Roman" panose="02020603050405020304" pitchFamily="18" charset="0"/>
              </a:rPr>
              <a:t>7.) </a:t>
            </a:r>
            <a:r>
              <a:rPr lang="en-US" sz="1800" dirty="0">
                <a:effectLst/>
                <a:ea typeface="Calibri" panose="020F0502020204030204" pitchFamily="34" charset="0"/>
                <a:cs typeface="Times New Roman" panose="02020603050405020304" pitchFamily="18" charset="0"/>
              </a:rPr>
              <a:t>Place a call on speakerphone by pushing down on the "Speaker" button. Take a call off of speakerphone by pressing down on "Speaker" again.</a:t>
            </a:r>
          </a:p>
          <a:p>
            <a:pPr marL="342900" lvl="0" indent="-342900" algn="just">
              <a:lnSpc>
                <a:spcPct val="150000"/>
              </a:lnSpc>
              <a:tabLst>
                <a:tab pos="457200" algn="l"/>
              </a:tabLst>
            </a:pPr>
            <a:endParaRPr lang="en-ZA" sz="1800" dirty="0">
              <a:effectLst/>
              <a:ea typeface="Calibri" panose="020F0502020204030204" pitchFamily="34" charset="0"/>
              <a:cs typeface="Times New Roman" panose="02020603050405020304" pitchFamily="18" charset="0"/>
            </a:endParaRPr>
          </a:p>
          <a:p>
            <a:pPr marL="342900" lvl="0" indent="-342900" algn="just">
              <a:lnSpc>
                <a:spcPct val="150000"/>
              </a:lnSpc>
              <a:spcAft>
                <a:spcPts val="1000"/>
              </a:spcAft>
              <a:tabLst>
                <a:tab pos="457200" algn="l"/>
              </a:tabLst>
            </a:pPr>
            <a:r>
              <a:rPr lang="en-US" sz="1800" b="1" dirty="0">
                <a:effectLst/>
                <a:latin typeface="Arial" panose="020B0604020202020204" pitchFamily="34" charset="0"/>
                <a:ea typeface="Calibri" panose="020F0502020204030204" pitchFamily="34" charset="0"/>
                <a:cs typeface="Times New Roman" panose="02020603050405020304" pitchFamily="18" charset="0"/>
              </a:rPr>
              <a:t>8.) </a:t>
            </a:r>
            <a:r>
              <a:rPr lang="en-US" sz="1800" dirty="0">
                <a:effectLst/>
                <a:ea typeface="Calibri" panose="020F0502020204030204" pitchFamily="34" charset="0"/>
                <a:cs typeface="Times New Roman" panose="02020603050405020304" pitchFamily="18" charset="0"/>
              </a:rPr>
              <a:t>Consult your switchboard manual for additional information about the specifics of your switchboard system.</a:t>
            </a:r>
            <a:endParaRPr lang="en-ZA" sz="1800" dirty="0">
              <a:effectLst/>
              <a:ea typeface="Calibri" panose="020F0502020204030204" pitchFamily="34" charset="0"/>
              <a:cs typeface="Times New Roman" panose="02020603050405020304" pitchFamily="18" charset="0"/>
            </a:endParaRPr>
          </a:p>
        </p:txBody>
      </p:sp>
      <p:pic>
        <p:nvPicPr>
          <p:cNvPr id="7" name="Picture 6" descr="A person using a telephone&#10;&#10;Description automatically generated">
            <a:extLst>
              <a:ext uri="{FF2B5EF4-FFF2-40B4-BE49-F238E27FC236}">
                <a16:creationId xmlns:a16="http://schemas.microsoft.com/office/drawing/2014/main" id="{40AF6E29-936F-3C3D-7DE9-D398BF87A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400" y="2935605"/>
            <a:ext cx="6024880" cy="3388995"/>
          </a:xfrm>
          <a:prstGeom prst="rect">
            <a:avLst/>
          </a:prstGeom>
        </p:spPr>
      </p:pic>
    </p:spTree>
    <p:extLst>
      <p:ext uri="{BB962C8B-B14F-4D97-AF65-F5344CB8AC3E}">
        <p14:creationId xmlns:p14="http://schemas.microsoft.com/office/powerpoint/2010/main" val="343559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FBB8CC-7E4F-D8D8-B8A3-A117746BF00F}"/>
              </a:ext>
            </a:extLst>
          </p:cNvPr>
          <p:cNvSpPr txBox="1"/>
          <p:nvPr/>
        </p:nvSpPr>
        <p:spPr>
          <a:xfrm>
            <a:off x="189865" y="204543"/>
            <a:ext cx="11880850" cy="191507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spcAft>
                <a:spcPts val="1685"/>
              </a:spcAft>
            </a:pPr>
            <a:r>
              <a:rPr lang="en-GB" sz="2400" dirty="0">
                <a:solidFill>
                  <a:srgbClr val="000000"/>
                </a:solidFill>
                <a:effectLst/>
                <a:ea typeface="Times New Roman" panose="02020603050405020304" pitchFamily="18" charset="0"/>
              </a:rPr>
              <a:t>Once an employee has been recruited, he or she must complete certain work responsibilities in line with the organisations’ procedures and policies. </a:t>
            </a:r>
            <a:endParaRPr lang="en-ZA" sz="2800" dirty="0">
              <a:effectLst/>
              <a:ea typeface="Times New Roman" panose="02020603050405020304" pitchFamily="18" charset="0"/>
            </a:endParaRPr>
          </a:p>
          <a:p>
            <a:pPr>
              <a:lnSpc>
                <a:spcPct val="150000"/>
              </a:lnSpc>
              <a:spcAft>
                <a:spcPts val="1685"/>
              </a:spcAft>
            </a:pPr>
            <a:r>
              <a:rPr lang="en-ZA" sz="2400" dirty="0">
                <a:solidFill>
                  <a:srgbClr val="000000"/>
                </a:solidFill>
                <a:effectLst/>
                <a:ea typeface="Times New Roman" panose="02020603050405020304" pitchFamily="18" charset="0"/>
              </a:rPr>
              <a:t>Work responsibility refers to duties that people in certain positions should claim.</a:t>
            </a:r>
            <a:endParaRPr lang="en-ZA" sz="2800" dirty="0">
              <a:effectLst/>
              <a:ea typeface="Times New Roman" panose="02020603050405020304" pitchFamily="18" charset="0"/>
            </a:endParaRPr>
          </a:p>
        </p:txBody>
      </p:sp>
      <p:sp>
        <p:nvSpPr>
          <p:cNvPr id="5" name="TextBox 4">
            <a:extLst>
              <a:ext uri="{FF2B5EF4-FFF2-40B4-BE49-F238E27FC236}">
                <a16:creationId xmlns:a16="http://schemas.microsoft.com/office/drawing/2014/main" id="{C83557F1-C035-B0F6-0FEF-738803936B34}"/>
              </a:ext>
            </a:extLst>
          </p:cNvPr>
          <p:cNvSpPr txBox="1"/>
          <p:nvPr/>
        </p:nvSpPr>
        <p:spPr>
          <a:xfrm>
            <a:off x="234802" y="2602318"/>
            <a:ext cx="5895488" cy="658835"/>
          </a:xfrm>
          <a:prstGeom prst="rect">
            <a:avLst/>
          </a:prstGeom>
          <a:noFill/>
        </p:spPr>
        <p:txBody>
          <a:bodyPr wrap="square">
            <a:spAutoFit/>
          </a:bodyPr>
          <a:lstStyle/>
          <a:p>
            <a:pPr algn="just">
              <a:lnSpc>
                <a:spcPct val="150000"/>
              </a:lnSpc>
            </a:pPr>
            <a:r>
              <a:rPr lang="en-ZA" sz="2800" b="1" dirty="0">
                <a:solidFill>
                  <a:srgbClr val="000000"/>
                </a:solidFill>
                <a:effectLst/>
                <a:latin typeface="Arial" panose="020B0604020202020204" pitchFamily="34" charset="0"/>
              </a:rPr>
              <a:t>Sensitivity to people – Diversity </a:t>
            </a:r>
          </a:p>
        </p:txBody>
      </p:sp>
      <p:sp>
        <p:nvSpPr>
          <p:cNvPr id="7" name="TextBox 6">
            <a:extLst>
              <a:ext uri="{FF2B5EF4-FFF2-40B4-BE49-F238E27FC236}">
                <a16:creationId xmlns:a16="http://schemas.microsoft.com/office/drawing/2014/main" id="{902039AA-9737-9121-8080-F13B15E37501}"/>
              </a:ext>
            </a:extLst>
          </p:cNvPr>
          <p:cNvSpPr txBox="1"/>
          <p:nvPr/>
        </p:nvSpPr>
        <p:spPr>
          <a:xfrm>
            <a:off x="311150" y="5660597"/>
            <a:ext cx="11170920" cy="8803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en-ZA" sz="1800" b="1" dirty="0">
                <a:solidFill>
                  <a:srgbClr val="000000"/>
                </a:solidFill>
                <a:effectLst/>
                <a:ea typeface="Times New Roman" panose="02020603050405020304" pitchFamily="18" charset="0"/>
              </a:rPr>
              <a:t>The world's increasing globalization requires more interaction among people from diverse cultures, beliefs, and backgrounds than ever before. </a:t>
            </a:r>
            <a:endParaRPr lang="en-ZA" sz="2000" b="1" dirty="0">
              <a:solidFill>
                <a:srgbClr val="000000"/>
              </a:solidFill>
              <a:effectLst/>
              <a:ea typeface="Times New Roman" panose="02020603050405020304" pitchFamily="18" charset="0"/>
            </a:endParaRPr>
          </a:p>
        </p:txBody>
      </p:sp>
      <p:pic>
        <p:nvPicPr>
          <p:cNvPr id="9" name="Picture 8" descr="A large group of people&#10;&#10;Description automatically generated">
            <a:extLst>
              <a:ext uri="{FF2B5EF4-FFF2-40B4-BE49-F238E27FC236}">
                <a16:creationId xmlns:a16="http://schemas.microsoft.com/office/drawing/2014/main" id="{E8EA26DC-5A15-8429-D63B-E313A7089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3890" y="2119619"/>
            <a:ext cx="6064398" cy="3411224"/>
          </a:xfrm>
          <a:prstGeom prst="rect">
            <a:avLst/>
          </a:prstGeom>
          <a:ln>
            <a:noFill/>
          </a:ln>
          <a:effectLst>
            <a:softEdge rad="112500"/>
          </a:effectLst>
        </p:spPr>
      </p:pic>
      <p:pic>
        <p:nvPicPr>
          <p:cNvPr id="11" name="Picture 10" descr="A group of people in a line&#10;&#10;Description automatically generated">
            <a:extLst>
              <a:ext uri="{FF2B5EF4-FFF2-40B4-BE49-F238E27FC236}">
                <a16:creationId xmlns:a16="http://schemas.microsoft.com/office/drawing/2014/main" id="{F1F99339-7A71-C1CF-B859-B5A4134D8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60" y="3429000"/>
            <a:ext cx="4286250" cy="2063750"/>
          </a:xfrm>
          <a:prstGeom prst="rect">
            <a:avLst/>
          </a:prstGeom>
        </p:spPr>
      </p:pic>
    </p:spTree>
    <p:extLst>
      <p:ext uri="{BB962C8B-B14F-4D97-AF65-F5344CB8AC3E}">
        <p14:creationId xmlns:p14="http://schemas.microsoft.com/office/powerpoint/2010/main" val="202444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E3AD2C-75BB-4D1B-2C93-3E9318832505}"/>
              </a:ext>
            </a:extLst>
          </p:cNvPr>
          <p:cNvSpPr txBox="1"/>
          <p:nvPr/>
        </p:nvSpPr>
        <p:spPr>
          <a:xfrm>
            <a:off x="975360" y="301714"/>
            <a:ext cx="10017760" cy="589072"/>
          </a:xfrm>
          <a:prstGeom prst="rect">
            <a:avLst/>
          </a:prstGeom>
          <a:noFill/>
        </p:spPr>
        <p:txBody>
          <a:bodyPr wrap="square">
            <a:spAutoFit/>
          </a:bodyPr>
          <a:lstStyle/>
          <a:p>
            <a:pPr algn="just">
              <a:lnSpc>
                <a:spcPct val="150000"/>
              </a:lnSpc>
            </a:pPr>
            <a:r>
              <a:rPr lang="en-GB" sz="2400" b="1" dirty="0">
                <a:solidFill>
                  <a:srgbClr val="000000"/>
                </a:solidFill>
                <a:effectLst/>
                <a:ea typeface="Times New Roman" panose="02020603050405020304" pitchFamily="18" charset="0"/>
              </a:rPr>
              <a:t>We can all work together more effectively by following these four easy steps:</a:t>
            </a:r>
            <a:endParaRPr lang="en-ZA" sz="2800" b="1" dirty="0">
              <a:solidFill>
                <a:srgbClr val="000000"/>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DA9FACD1-2558-6212-2F43-BBD28A11B63D}"/>
              </a:ext>
            </a:extLst>
          </p:cNvPr>
          <p:cNvSpPr txBox="1"/>
          <p:nvPr/>
        </p:nvSpPr>
        <p:spPr>
          <a:xfrm>
            <a:off x="788867" y="1351171"/>
            <a:ext cx="497185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400" b="1" dirty="0">
                <a:solidFill>
                  <a:srgbClr val="000000"/>
                </a:solidFill>
                <a:effectLst/>
                <a:ea typeface="Times New Roman" panose="02020603050405020304" pitchFamily="18" charset="0"/>
              </a:rPr>
              <a:t>1.) </a:t>
            </a:r>
            <a:r>
              <a:rPr lang="en-GB" sz="2400" dirty="0">
                <a:solidFill>
                  <a:srgbClr val="000000"/>
                </a:solidFill>
                <a:effectLst/>
                <a:ea typeface="Times New Roman" panose="02020603050405020304" pitchFamily="18" charset="0"/>
              </a:rPr>
              <a:t>Understand and respect individual differences</a:t>
            </a:r>
            <a:endParaRPr lang="en-ZA" sz="2400" dirty="0"/>
          </a:p>
        </p:txBody>
      </p:sp>
      <p:sp>
        <p:nvSpPr>
          <p:cNvPr id="7" name="TextBox 6">
            <a:extLst>
              <a:ext uri="{FF2B5EF4-FFF2-40B4-BE49-F238E27FC236}">
                <a16:creationId xmlns:a16="http://schemas.microsoft.com/office/drawing/2014/main" id="{63FBD3B6-5F45-EAF0-7BF5-87D05247D17F}"/>
              </a:ext>
            </a:extLst>
          </p:cNvPr>
          <p:cNvSpPr txBox="1"/>
          <p:nvPr/>
        </p:nvSpPr>
        <p:spPr>
          <a:xfrm>
            <a:off x="788867" y="2642553"/>
            <a:ext cx="265176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400" b="1" dirty="0">
                <a:solidFill>
                  <a:srgbClr val="000000"/>
                </a:solidFill>
                <a:effectLst/>
                <a:ea typeface="Times New Roman" panose="02020603050405020304" pitchFamily="18" charset="0"/>
              </a:rPr>
              <a:t>2.) </a:t>
            </a:r>
            <a:r>
              <a:rPr lang="en-GB" sz="2400" dirty="0">
                <a:solidFill>
                  <a:srgbClr val="000000"/>
                </a:solidFill>
                <a:effectLst/>
                <a:ea typeface="Times New Roman" panose="02020603050405020304" pitchFamily="18" charset="0"/>
              </a:rPr>
              <a:t>Be assertive</a:t>
            </a:r>
            <a:endParaRPr lang="en-ZA" sz="2400" dirty="0"/>
          </a:p>
        </p:txBody>
      </p:sp>
      <p:sp>
        <p:nvSpPr>
          <p:cNvPr id="9" name="TextBox 8">
            <a:extLst>
              <a:ext uri="{FF2B5EF4-FFF2-40B4-BE49-F238E27FC236}">
                <a16:creationId xmlns:a16="http://schemas.microsoft.com/office/drawing/2014/main" id="{68E62149-330A-7800-D4AD-53496223047D}"/>
              </a:ext>
            </a:extLst>
          </p:cNvPr>
          <p:cNvSpPr txBox="1"/>
          <p:nvPr/>
        </p:nvSpPr>
        <p:spPr>
          <a:xfrm>
            <a:off x="744953" y="3751890"/>
            <a:ext cx="505968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b="1" dirty="0">
                <a:solidFill>
                  <a:srgbClr val="000000"/>
                </a:solidFill>
                <a:effectLst/>
                <a:ea typeface="Times New Roman" panose="02020603050405020304" pitchFamily="18" charset="0"/>
              </a:rPr>
              <a:t>3.) </a:t>
            </a:r>
            <a:r>
              <a:rPr lang="en-GB" sz="2400" dirty="0">
                <a:solidFill>
                  <a:srgbClr val="000000"/>
                </a:solidFill>
                <a:effectLst/>
                <a:ea typeface="Times New Roman" panose="02020603050405020304" pitchFamily="18" charset="0"/>
              </a:rPr>
              <a:t>Learn how others want you to treat them</a:t>
            </a:r>
            <a:endParaRPr lang="en-ZA" sz="2400" dirty="0"/>
          </a:p>
        </p:txBody>
      </p:sp>
      <p:sp>
        <p:nvSpPr>
          <p:cNvPr id="11" name="TextBox 10">
            <a:extLst>
              <a:ext uri="{FF2B5EF4-FFF2-40B4-BE49-F238E27FC236}">
                <a16:creationId xmlns:a16="http://schemas.microsoft.com/office/drawing/2014/main" id="{DC3B354B-F310-4ACF-65CB-3F2786B997C7}"/>
              </a:ext>
            </a:extLst>
          </p:cNvPr>
          <p:cNvSpPr txBox="1"/>
          <p:nvPr/>
        </p:nvSpPr>
        <p:spPr>
          <a:xfrm>
            <a:off x="788867" y="5179868"/>
            <a:ext cx="363073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400" b="1" dirty="0">
                <a:solidFill>
                  <a:srgbClr val="000000"/>
                </a:solidFill>
                <a:effectLst/>
                <a:ea typeface="Times New Roman" panose="02020603050405020304" pitchFamily="18" charset="0"/>
              </a:rPr>
              <a:t>4.) </a:t>
            </a:r>
            <a:r>
              <a:rPr lang="en-GB" sz="2400" dirty="0">
                <a:solidFill>
                  <a:srgbClr val="000000"/>
                </a:solidFill>
                <a:effectLst/>
                <a:ea typeface="Times New Roman" panose="02020603050405020304" pitchFamily="18" charset="0"/>
              </a:rPr>
              <a:t>Act as a force for change</a:t>
            </a:r>
            <a:endParaRPr lang="en-ZA" sz="2400" dirty="0"/>
          </a:p>
        </p:txBody>
      </p:sp>
      <p:pic>
        <p:nvPicPr>
          <p:cNvPr id="13" name="Picture 12" descr="A collage of different people's faces&#10;&#10;Description automatically generated">
            <a:extLst>
              <a:ext uri="{FF2B5EF4-FFF2-40B4-BE49-F238E27FC236}">
                <a16:creationId xmlns:a16="http://schemas.microsoft.com/office/drawing/2014/main" id="{2B0340AE-B8AA-AB48-AD79-0730838D0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172" y="1064319"/>
            <a:ext cx="5757107" cy="3022481"/>
          </a:xfrm>
          <a:prstGeom prst="rect">
            <a:avLst/>
          </a:prstGeom>
        </p:spPr>
      </p:pic>
      <p:pic>
        <p:nvPicPr>
          <p:cNvPr id="15" name="Picture 14" descr="A group of people standing together&#10;&#10;Description automatically generated">
            <a:extLst>
              <a:ext uri="{FF2B5EF4-FFF2-40B4-BE49-F238E27FC236}">
                <a16:creationId xmlns:a16="http://schemas.microsoft.com/office/drawing/2014/main" id="{121C5C82-70E0-0065-7431-415D5A7EF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321" y="4713236"/>
            <a:ext cx="5319712" cy="1843050"/>
          </a:xfrm>
          <a:prstGeom prst="rect">
            <a:avLst/>
          </a:prstGeom>
        </p:spPr>
      </p:pic>
    </p:spTree>
    <p:extLst>
      <p:ext uri="{BB962C8B-B14F-4D97-AF65-F5344CB8AC3E}">
        <p14:creationId xmlns:p14="http://schemas.microsoft.com/office/powerpoint/2010/main" val="226147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F8F32-FED1-C028-2AB5-893AA7A25E64}"/>
              </a:ext>
            </a:extLst>
          </p:cNvPr>
          <p:cNvSpPr txBox="1"/>
          <p:nvPr/>
        </p:nvSpPr>
        <p:spPr>
          <a:xfrm>
            <a:off x="4629783" y="188470"/>
            <a:ext cx="4759960" cy="76944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just"/>
            <a:r>
              <a:rPr lang="en-GB" sz="4400" b="1" dirty="0">
                <a:solidFill>
                  <a:srgbClr val="000000"/>
                </a:solidFill>
                <a:effectLst/>
                <a:ea typeface="Times New Roman" panose="02020603050405020304" pitchFamily="18" charset="0"/>
              </a:rPr>
              <a:t>Showing sensitivity</a:t>
            </a:r>
            <a:endParaRPr lang="en-ZA" sz="4800" dirty="0">
              <a:solidFill>
                <a:srgbClr val="000000"/>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87C4AC54-7F92-1AB6-B2E2-156C259052D9}"/>
              </a:ext>
            </a:extLst>
          </p:cNvPr>
          <p:cNvSpPr txBox="1"/>
          <p:nvPr/>
        </p:nvSpPr>
        <p:spPr>
          <a:xfrm>
            <a:off x="193040" y="403245"/>
            <a:ext cx="352552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400" dirty="0">
                <a:solidFill>
                  <a:srgbClr val="000000"/>
                </a:solidFill>
                <a:effectLst/>
                <a:ea typeface="Times New Roman" panose="02020603050405020304" pitchFamily="18" charset="0"/>
              </a:rPr>
              <a:t>Before you judge them, step into their shoes</a:t>
            </a:r>
            <a:endParaRPr lang="en-ZA" sz="2400" dirty="0"/>
          </a:p>
        </p:txBody>
      </p:sp>
      <p:sp>
        <p:nvSpPr>
          <p:cNvPr id="7" name="TextBox 6">
            <a:extLst>
              <a:ext uri="{FF2B5EF4-FFF2-40B4-BE49-F238E27FC236}">
                <a16:creationId xmlns:a16="http://schemas.microsoft.com/office/drawing/2014/main" id="{6A33012C-7735-2D26-A33F-80AD4164ED76}"/>
              </a:ext>
            </a:extLst>
          </p:cNvPr>
          <p:cNvSpPr txBox="1"/>
          <p:nvPr/>
        </p:nvSpPr>
        <p:spPr>
          <a:xfrm>
            <a:off x="121920" y="1700118"/>
            <a:ext cx="412496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400" dirty="0">
                <a:solidFill>
                  <a:srgbClr val="000000"/>
                </a:solidFill>
                <a:effectLst/>
                <a:ea typeface="Times New Roman" panose="02020603050405020304" pitchFamily="18" charset="0"/>
              </a:rPr>
              <a:t>Think about how you'd feel if you were treated the way you may treat this other person</a:t>
            </a:r>
            <a:endParaRPr lang="en-ZA" sz="2400" dirty="0"/>
          </a:p>
        </p:txBody>
      </p:sp>
      <p:sp>
        <p:nvSpPr>
          <p:cNvPr id="9" name="TextBox 8">
            <a:extLst>
              <a:ext uri="{FF2B5EF4-FFF2-40B4-BE49-F238E27FC236}">
                <a16:creationId xmlns:a16="http://schemas.microsoft.com/office/drawing/2014/main" id="{002607C4-E1A8-F851-2B75-D166E515E66A}"/>
              </a:ext>
            </a:extLst>
          </p:cNvPr>
          <p:cNvSpPr txBox="1"/>
          <p:nvPr/>
        </p:nvSpPr>
        <p:spPr>
          <a:xfrm>
            <a:off x="193040" y="3429000"/>
            <a:ext cx="3675065"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400" dirty="0">
                <a:solidFill>
                  <a:srgbClr val="000000"/>
                </a:solidFill>
                <a:effectLst/>
                <a:ea typeface="Times New Roman" panose="02020603050405020304" pitchFamily="18" charset="0"/>
              </a:rPr>
              <a:t>Don't let one encounter ruin your perception of that person</a:t>
            </a:r>
            <a:endParaRPr lang="en-ZA" dirty="0"/>
          </a:p>
        </p:txBody>
      </p:sp>
      <p:sp>
        <p:nvSpPr>
          <p:cNvPr id="11" name="TextBox 10">
            <a:extLst>
              <a:ext uri="{FF2B5EF4-FFF2-40B4-BE49-F238E27FC236}">
                <a16:creationId xmlns:a16="http://schemas.microsoft.com/office/drawing/2014/main" id="{EC2ACC85-4EB7-667B-69EA-AA8675E7B048}"/>
              </a:ext>
            </a:extLst>
          </p:cNvPr>
          <p:cNvSpPr txBox="1"/>
          <p:nvPr/>
        </p:nvSpPr>
        <p:spPr>
          <a:xfrm>
            <a:off x="193040" y="5006984"/>
            <a:ext cx="350488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400" dirty="0">
                <a:solidFill>
                  <a:srgbClr val="000000"/>
                </a:solidFill>
                <a:effectLst/>
                <a:ea typeface="Times New Roman" panose="02020603050405020304" pitchFamily="18" charset="0"/>
              </a:rPr>
              <a:t>When you talk to them, don't let your insecurities or beliefs get in the way</a:t>
            </a:r>
            <a:endParaRPr lang="en-ZA" sz="2400" dirty="0"/>
          </a:p>
        </p:txBody>
      </p:sp>
      <p:cxnSp>
        <p:nvCxnSpPr>
          <p:cNvPr id="13" name="Straight Arrow Connector 12">
            <a:extLst>
              <a:ext uri="{FF2B5EF4-FFF2-40B4-BE49-F238E27FC236}">
                <a16:creationId xmlns:a16="http://schemas.microsoft.com/office/drawing/2014/main" id="{51F6EBA7-3DE5-5311-1629-5B94FCC9E4CB}"/>
              </a:ext>
            </a:extLst>
          </p:cNvPr>
          <p:cNvCxnSpPr>
            <a:cxnSpLocks/>
          </p:cNvCxnSpPr>
          <p:nvPr/>
        </p:nvCxnSpPr>
        <p:spPr>
          <a:xfrm flipH="1">
            <a:off x="4026693" y="868897"/>
            <a:ext cx="1022827" cy="107777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BA894015-8B8C-289C-59C4-48362A1C6873}"/>
              </a:ext>
            </a:extLst>
          </p:cNvPr>
          <p:cNvCxnSpPr>
            <a:cxnSpLocks/>
          </p:cNvCxnSpPr>
          <p:nvPr/>
        </p:nvCxnSpPr>
        <p:spPr>
          <a:xfrm flipH="1">
            <a:off x="3450275" y="873015"/>
            <a:ext cx="3052125" cy="43774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5E1FDA77-C2A6-DF9C-A5D8-7C9619B72B34}"/>
              </a:ext>
            </a:extLst>
          </p:cNvPr>
          <p:cNvCxnSpPr>
            <a:cxnSpLocks/>
          </p:cNvCxnSpPr>
          <p:nvPr/>
        </p:nvCxnSpPr>
        <p:spPr>
          <a:xfrm flipH="1">
            <a:off x="2874962" y="804492"/>
            <a:ext cx="2252979" cy="15341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a:extLst>
              <a:ext uri="{FF2B5EF4-FFF2-40B4-BE49-F238E27FC236}">
                <a16:creationId xmlns:a16="http://schemas.microsoft.com/office/drawing/2014/main" id="{5199135A-FFD0-33A8-DDF1-78D39BC6EFD0}"/>
              </a:ext>
            </a:extLst>
          </p:cNvPr>
          <p:cNvCxnSpPr>
            <a:cxnSpLocks/>
          </p:cNvCxnSpPr>
          <p:nvPr/>
        </p:nvCxnSpPr>
        <p:spPr>
          <a:xfrm flipH="1">
            <a:off x="3490917" y="957911"/>
            <a:ext cx="2483163" cy="28148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8" name="Picture 7" descr="Iceberg with different words and symbols&#10;&#10;Description automatically generated with medium confidence">
            <a:extLst>
              <a:ext uri="{FF2B5EF4-FFF2-40B4-BE49-F238E27FC236}">
                <a16:creationId xmlns:a16="http://schemas.microsoft.com/office/drawing/2014/main" id="{5930F1E7-8C2E-2CAD-8A55-FCE8F649E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193" y="1359485"/>
            <a:ext cx="7176767" cy="5382575"/>
          </a:xfrm>
          <a:prstGeom prst="rect">
            <a:avLst/>
          </a:prstGeom>
        </p:spPr>
      </p:pic>
    </p:spTree>
    <p:extLst>
      <p:ext uri="{BB962C8B-B14F-4D97-AF65-F5344CB8AC3E}">
        <p14:creationId xmlns:p14="http://schemas.microsoft.com/office/powerpoint/2010/main" val="420337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icons&#10;&#10;Description automatically generated">
            <a:extLst>
              <a:ext uri="{FF2B5EF4-FFF2-40B4-BE49-F238E27FC236}">
                <a16:creationId xmlns:a16="http://schemas.microsoft.com/office/drawing/2014/main" id="{ADC5B118-CC96-3984-28E9-EDBC71EE6798}"/>
              </a:ext>
            </a:extLst>
          </p:cNvPr>
          <p:cNvPicPr>
            <a:picLocks noChangeAspect="1"/>
          </p:cNvPicPr>
          <p:nvPr/>
        </p:nvPicPr>
        <p:blipFill rotWithShape="1">
          <a:blip r:embed="rId2">
            <a:extLst>
              <a:ext uri="{28A0092B-C50C-407E-A947-70E740481C1C}">
                <a14:useLocalDpi xmlns:a14="http://schemas.microsoft.com/office/drawing/2010/main" val="0"/>
              </a:ext>
            </a:extLst>
          </a:blip>
          <a:srcRect t="17046" b="2883"/>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4ED711A-748C-17A6-4253-C0E8A968D8C7}"/>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b="1">
                <a:solidFill>
                  <a:srgbClr val="FFFFFF"/>
                </a:solidFill>
                <a:latin typeface="+mj-lt"/>
                <a:ea typeface="+mj-ea"/>
                <a:cs typeface="+mj-cs"/>
              </a:rPr>
              <a:t>POPI Act</a:t>
            </a:r>
          </a:p>
        </p:txBody>
      </p:sp>
    </p:spTree>
    <p:extLst>
      <p:ext uri="{BB962C8B-B14F-4D97-AF65-F5344CB8AC3E}">
        <p14:creationId xmlns:p14="http://schemas.microsoft.com/office/powerpoint/2010/main" val="326917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C5709F-5968-B4A8-8336-14EE168D81A8}"/>
              </a:ext>
            </a:extLst>
          </p:cNvPr>
          <p:cNvSpPr txBox="1"/>
          <p:nvPr/>
        </p:nvSpPr>
        <p:spPr>
          <a:xfrm>
            <a:off x="3535680" y="-212127"/>
            <a:ext cx="4663440" cy="837473"/>
          </a:xfrm>
          <a:prstGeom prst="rect">
            <a:avLst/>
          </a:prstGeom>
          <a:noFill/>
        </p:spPr>
        <p:txBody>
          <a:bodyPr wrap="square">
            <a:spAutoFit/>
          </a:bodyPr>
          <a:lstStyle/>
          <a:p>
            <a:pPr algn="just">
              <a:lnSpc>
                <a:spcPct val="150000"/>
              </a:lnSpc>
            </a:pPr>
            <a:r>
              <a:rPr lang="en-ZA" sz="3600" b="1" dirty="0">
                <a:solidFill>
                  <a:srgbClr val="000000"/>
                </a:solidFill>
                <a:effectLst/>
              </a:rPr>
              <a:t>Scope of responsibility </a:t>
            </a:r>
          </a:p>
        </p:txBody>
      </p:sp>
      <p:sp>
        <p:nvSpPr>
          <p:cNvPr id="5" name="TextBox 4">
            <a:extLst>
              <a:ext uri="{FF2B5EF4-FFF2-40B4-BE49-F238E27FC236}">
                <a16:creationId xmlns:a16="http://schemas.microsoft.com/office/drawing/2014/main" id="{F195999C-3E37-FC6E-510E-F7EA23257C5D}"/>
              </a:ext>
            </a:extLst>
          </p:cNvPr>
          <p:cNvSpPr txBox="1"/>
          <p:nvPr/>
        </p:nvSpPr>
        <p:spPr>
          <a:xfrm>
            <a:off x="137160" y="571609"/>
            <a:ext cx="11917680" cy="4790222"/>
          </a:xfrm>
          <a:prstGeom prst="rect">
            <a:avLst/>
          </a:prstGeom>
          <a:noFill/>
        </p:spPr>
        <p:txBody>
          <a:bodyPr wrap="square">
            <a:spAutoFit/>
          </a:bodyPr>
          <a:lstStyle/>
          <a:p>
            <a:pPr>
              <a:lnSpc>
                <a:spcPct val="150000"/>
              </a:lnSpc>
            </a:pPr>
            <a:r>
              <a:rPr lang="en-GB" sz="2400" dirty="0">
                <a:solidFill>
                  <a:srgbClr val="000000"/>
                </a:solidFill>
                <a:effectLst/>
                <a:ea typeface="Times New Roman" panose="02020603050405020304" pitchFamily="18" charset="0"/>
              </a:rPr>
              <a:t>Every employee must know the scope or extend of their responsibilities in the organisation. Job descriptions are written statements that describe the:</a:t>
            </a:r>
            <a:endParaRPr lang="en-ZA" sz="2800" dirty="0">
              <a:solidFill>
                <a:srgbClr val="000000"/>
              </a:solidFill>
              <a:effectLst/>
              <a:ea typeface="Times New Roman" panose="02020603050405020304" pitchFamily="18" charset="0"/>
            </a:endParaRPr>
          </a:p>
          <a:p>
            <a:pPr marL="342900" lvl="0" indent="-342900">
              <a:lnSpc>
                <a:spcPct val="200000"/>
              </a:lnSpc>
              <a:buFont typeface="Symbol" panose="05050102010706020507" pitchFamily="18" charset="2"/>
              <a:buChar char=""/>
            </a:pPr>
            <a:r>
              <a:rPr lang="en-US" sz="2400" dirty="0">
                <a:solidFill>
                  <a:srgbClr val="000000"/>
                </a:solidFill>
                <a:effectLst/>
                <a:highlight>
                  <a:srgbClr val="00FF00"/>
                </a:highlight>
                <a:ea typeface="Calibri" panose="020F0502020204030204" pitchFamily="34" charset="0"/>
                <a:cs typeface="Times New Roman" panose="02020603050405020304" pitchFamily="18" charset="0"/>
              </a:rPr>
              <a:t>duties,</a:t>
            </a:r>
            <a:endParaRPr lang="en-ZA" sz="2400" dirty="0">
              <a:effectLst/>
              <a:highlight>
                <a:srgbClr val="00FF00"/>
              </a:highlight>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n-US" sz="2400" dirty="0">
                <a:solidFill>
                  <a:srgbClr val="000000"/>
                </a:solidFill>
                <a:effectLst/>
                <a:highlight>
                  <a:srgbClr val="00FF00"/>
                </a:highlight>
                <a:ea typeface="Calibri" panose="020F0502020204030204" pitchFamily="34" charset="0"/>
                <a:cs typeface="Times New Roman" panose="02020603050405020304" pitchFamily="18" charset="0"/>
              </a:rPr>
              <a:t>responsibilities,</a:t>
            </a:r>
            <a:endParaRPr lang="en-ZA" sz="2400" dirty="0">
              <a:effectLst/>
              <a:highlight>
                <a:srgbClr val="00FF00"/>
              </a:highlight>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n-US" sz="2400" dirty="0">
                <a:solidFill>
                  <a:srgbClr val="000000"/>
                </a:solidFill>
                <a:effectLst/>
                <a:highlight>
                  <a:srgbClr val="00FF00"/>
                </a:highlight>
                <a:ea typeface="Calibri" panose="020F0502020204030204" pitchFamily="34" charset="0"/>
                <a:cs typeface="Times New Roman" panose="02020603050405020304" pitchFamily="18" charset="0"/>
              </a:rPr>
              <a:t>most important contributions and outcomes needed from a position,</a:t>
            </a:r>
            <a:endParaRPr lang="en-ZA" sz="2400" dirty="0">
              <a:effectLst/>
              <a:highlight>
                <a:srgbClr val="00FF00"/>
              </a:highlight>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n-US" sz="2400" dirty="0">
                <a:solidFill>
                  <a:srgbClr val="000000"/>
                </a:solidFill>
                <a:effectLst/>
                <a:highlight>
                  <a:srgbClr val="00FF00"/>
                </a:highlight>
                <a:ea typeface="Calibri" panose="020F0502020204030204" pitchFamily="34" charset="0"/>
                <a:cs typeface="Times New Roman" panose="02020603050405020304" pitchFamily="18" charset="0"/>
              </a:rPr>
              <a:t>required qualifications of candidates, and</a:t>
            </a:r>
            <a:endParaRPr lang="en-ZA" sz="2400" dirty="0">
              <a:effectLst/>
              <a:highlight>
                <a:srgbClr val="00FF00"/>
              </a:highlight>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US" sz="2400" dirty="0">
                <a:solidFill>
                  <a:srgbClr val="000000"/>
                </a:solidFill>
                <a:effectLst/>
                <a:highlight>
                  <a:srgbClr val="00FF00"/>
                </a:highlight>
                <a:ea typeface="Calibri" panose="020F0502020204030204" pitchFamily="34" charset="0"/>
                <a:cs typeface="Times New Roman" panose="02020603050405020304" pitchFamily="18" charset="0"/>
              </a:rPr>
              <a:t>Reporting relationship and coworkers of a particular job.</a:t>
            </a:r>
            <a:endParaRPr lang="en-ZA" sz="2400" dirty="0">
              <a:effectLst/>
              <a:highlight>
                <a:srgbClr val="00FF00"/>
              </a:highlight>
              <a:ea typeface="Calibri" panose="020F0502020204030204" pitchFamily="34" charset="0"/>
              <a:cs typeface="Times New Roman" panose="02020603050405020304" pitchFamily="18" charset="0"/>
            </a:endParaRPr>
          </a:p>
        </p:txBody>
      </p:sp>
      <p:pic>
        <p:nvPicPr>
          <p:cNvPr id="9" name="Picture 8" descr="Cartoon of men wearing hard hats&#10;&#10;Description automatically generated">
            <a:extLst>
              <a:ext uri="{FF2B5EF4-FFF2-40B4-BE49-F238E27FC236}">
                <a16:creationId xmlns:a16="http://schemas.microsoft.com/office/drawing/2014/main" id="{A1F1B677-E772-74A1-5024-FBBF7F3DC3B5}"/>
              </a:ext>
            </a:extLst>
          </p:cNvPr>
          <p:cNvPicPr>
            <a:picLocks noChangeAspect="1"/>
          </p:cNvPicPr>
          <p:nvPr/>
        </p:nvPicPr>
        <p:blipFill rotWithShape="1">
          <a:blip r:embed="rId2">
            <a:extLst>
              <a:ext uri="{28A0092B-C50C-407E-A947-70E740481C1C}">
                <a14:useLocalDpi xmlns:a14="http://schemas.microsoft.com/office/drawing/2010/main" val="0"/>
              </a:ext>
            </a:extLst>
          </a:blip>
          <a:srcRect t="16382" b="14982"/>
          <a:stretch/>
        </p:blipFill>
        <p:spPr>
          <a:xfrm>
            <a:off x="8199120" y="3891280"/>
            <a:ext cx="3901756" cy="2677988"/>
          </a:xfrm>
          <a:prstGeom prst="rect">
            <a:avLst/>
          </a:prstGeom>
          <a:ln>
            <a:noFill/>
          </a:ln>
          <a:effectLst>
            <a:softEdge rad="112500"/>
          </a:effectLst>
        </p:spPr>
      </p:pic>
    </p:spTree>
    <p:extLst>
      <p:ext uri="{BB962C8B-B14F-4D97-AF65-F5344CB8AC3E}">
        <p14:creationId xmlns:p14="http://schemas.microsoft.com/office/powerpoint/2010/main" val="8506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B7FF4-F421-A13C-465D-D380BE766B6E}"/>
              </a:ext>
            </a:extLst>
          </p:cNvPr>
          <p:cNvSpPr txBox="1"/>
          <p:nvPr/>
        </p:nvSpPr>
        <p:spPr>
          <a:xfrm>
            <a:off x="4155440" y="91680"/>
            <a:ext cx="4043680" cy="754694"/>
          </a:xfrm>
          <a:prstGeom prst="rect">
            <a:avLst/>
          </a:prstGeom>
          <a:noFill/>
        </p:spPr>
        <p:txBody>
          <a:bodyPr wrap="square">
            <a:spAutoFit/>
          </a:bodyPr>
          <a:lstStyle/>
          <a:p>
            <a:pPr algn="ctr">
              <a:lnSpc>
                <a:spcPct val="150000"/>
              </a:lnSpc>
            </a:pPr>
            <a:r>
              <a:rPr lang="en-ZA" sz="3200" b="1" dirty="0">
                <a:solidFill>
                  <a:srgbClr val="000000"/>
                </a:solidFill>
                <a:effectLst/>
              </a:rPr>
              <a:t>Work prioritisation </a:t>
            </a:r>
          </a:p>
        </p:txBody>
      </p:sp>
      <p:sp>
        <p:nvSpPr>
          <p:cNvPr id="5" name="TextBox 4">
            <a:extLst>
              <a:ext uri="{FF2B5EF4-FFF2-40B4-BE49-F238E27FC236}">
                <a16:creationId xmlns:a16="http://schemas.microsoft.com/office/drawing/2014/main" id="{167FB20F-65EA-E873-BFF0-3BD00B4E6C87}"/>
              </a:ext>
            </a:extLst>
          </p:cNvPr>
          <p:cNvSpPr txBox="1"/>
          <p:nvPr/>
        </p:nvSpPr>
        <p:spPr>
          <a:xfrm>
            <a:off x="0" y="1079543"/>
            <a:ext cx="12192000" cy="1697068"/>
          </a:xfrm>
          <a:prstGeom prst="rect">
            <a:avLst/>
          </a:prstGeom>
          <a:noFill/>
        </p:spPr>
        <p:txBody>
          <a:bodyPr wrap="square">
            <a:spAutoFit/>
          </a:bodyPr>
          <a:lstStyle/>
          <a:p>
            <a:pPr>
              <a:lnSpc>
                <a:spcPct val="150000"/>
              </a:lnSpc>
            </a:pPr>
            <a:r>
              <a:rPr lang="en-GB" sz="2400" b="1" dirty="0">
                <a:solidFill>
                  <a:srgbClr val="000000"/>
                </a:solidFill>
                <a:effectLst/>
                <a:ea typeface="Times New Roman" panose="02020603050405020304" pitchFamily="18" charset="0"/>
              </a:rPr>
              <a:t>The Urgent/Important Matrix </a:t>
            </a:r>
            <a:r>
              <a:rPr lang="en-GB" sz="2400" dirty="0">
                <a:solidFill>
                  <a:srgbClr val="000000"/>
                </a:solidFill>
                <a:effectLst/>
                <a:ea typeface="Times New Roman" panose="02020603050405020304" pitchFamily="18" charset="0"/>
              </a:rPr>
              <a:t>is a powerful way of thinking about priorities. Using it helps one to overcome the natural tendency to focus on urgent activities, so that one can keep clear enough time to focus on what's really important. </a:t>
            </a:r>
            <a:r>
              <a:rPr lang="en-GB" sz="2400" b="1" i="1" dirty="0">
                <a:solidFill>
                  <a:srgbClr val="000000"/>
                </a:solidFill>
                <a:effectLst/>
                <a:highlight>
                  <a:srgbClr val="00FF00"/>
                </a:highlight>
                <a:ea typeface="Times New Roman" panose="02020603050405020304" pitchFamily="18" charset="0"/>
              </a:rPr>
              <a:t>Figure below shows the time management matrix.</a:t>
            </a:r>
            <a:endParaRPr lang="en-ZA" sz="2800" b="1" i="1" dirty="0">
              <a:solidFill>
                <a:srgbClr val="000000"/>
              </a:solidFill>
              <a:effectLst/>
              <a:highlight>
                <a:srgbClr val="00FF00"/>
              </a:highlight>
              <a:ea typeface="Times New Roman" panose="02020603050405020304" pitchFamily="18" charset="0"/>
            </a:endParaRPr>
          </a:p>
        </p:txBody>
      </p:sp>
      <p:pic>
        <p:nvPicPr>
          <p:cNvPr id="6" name="Picture 5" descr="Time Management Matrix">
            <a:extLst>
              <a:ext uri="{FF2B5EF4-FFF2-40B4-BE49-F238E27FC236}">
                <a16:creationId xmlns:a16="http://schemas.microsoft.com/office/drawing/2014/main" id="{E64CEFBB-A96F-A14C-6E31-C45D2DCD709D}"/>
              </a:ext>
            </a:extLst>
          </p:cNvPr>
          <p:cNvPicPr>
            <a:picLocks noChangeAspect="1"/>
          </p:cNvPicPr>
          <p:nvPr/>
        </p:nvPicPr>
        <p:blipFill>
          <a:blip r:embed="rId2" cstate="print"/>
          <a:srcRect/>
          <a:stretch>
            <a:fillRect/>
          </a:stretch>
        </p:blipFill>
        <p:spPr bwMode="auto">
          <a:xfrm>
            <a:off x="3084512" y="3009781"/>
            <a:ext cx="6022975" cy="3756539"/>
          </a:xfrm>
          <a:prstGeom prst="rect">
            <a:avLst/>
          </a:prstGeom>
          <a:noFill/>
          <a:ln w="9525">
            <a:noFill/>
            <a:miter lim="800000"/>
            <a:headEnd/>
            <a:tailEnd/>
          </a:ln>
        </p:spPr>
      </p:pic>
    </p:spTree>
    <p:extLst>
      <p:ext uri="{BB962C8B-B14F-4D97-AF65-F5344CB8AC3E}">
        <p14:creationId xmlns:p14="http://schemas.microsoft.com/office/powerpoint/2010/main" val="2820134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 Management Matrix">
            <a:extLst>
              <a:ext uri="{FF2B5EF4-FFF2-40B4-BE49-F238E27FC236}">
                <a16:creationId xmlns:a16="http://schemas.microsoft.com/office/drawing/2014/main" id="{6D871FC2-1738-0277-EE99-A98CEBF49D05}"/>
              </a:ext>
            </a:extLst>
          </p:cNvPr>
          <p:cNvPicPr>
            <a:picLocks noChangeAspect="1"/>
          </p:cNvPicPr>
          <p:nvPr/>
        </p:nvPicPr>
        <p:blipFill>
          <a:blip r:embed="rId2" cstate="print"/>
          <a:srcRect/>
          <a:stretch>
            <a:fillRect/>
          </a:stretch>
        </p:blipFill>
        <p:spPr bwMode="auto">
          <a:xfrm>
            <a:off x="3026786" y="1980247"/>
            <a:ext cx="5686684" cy="3546793"/>
          </a:xfrm>
          <a:prstGeom prst="rect">
            <a:avLst/>
          </a:prstGeom>
          <a:noFill/>
          <a:ln w="9525">
            <a:noFill/>
            <a:miter lim="800000"/>
            <a:headEnd/>
            <a:tailEnd/>
          </a:ln>
        </p:spPr>
      </p:pic>
      <p:sp>
        <p:nvSpPr>
          <p:cNvPr id="4" name="TextBox 3">
            <a:extLst>
              <a:ext uri="{FF2B5EF4-FFF2-40B4-BE49-F238E27FC236}">
                <a16:creationId xmlns:a16="http://schemas.microsoft.com/office/drawing/2014/main" id="{2279636F-E791-AE3B-1344-82338EE35394}"/>
              </a:ext>
            </a:extLst>
          </p:cNvPr>
          <p:cNvSpPr txBox="1"/>
          <p:nvPr/>
        </p:nvSpPr>
        <p:spPr>
          <a:xfrm>
            <a:off x="548640" y="324903"/>
            <a:ext cx="10881360" cy="13834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n-GB" sz="1800" b="1" dirty="0">
                <a:solidFill>
                  <a:srgbClr val="000000"/>
                </a:solidFill>
                <a:effectLst/>
                <a:ea typeface="Times New Roman" panose="02020603050405020304" pitchFamily="18" charset="0"/>
              </a:rPr>
              <a:t>Quadrant 1</a:t>
            </a:r>
            <a:r>
              <a:rPr lang="en-GB" sz="1800" dirty="0">
                <a:solidFill>
                  <a:srgbClr val="000000"/>
                </a:solidFill>
                <a:effectLst/>
                <a:ea typeface="Times New Roman" panose="02020603050405020304" pitchFamily="18" charset="0"/>
              </a:rPr>
              <a:t> – </a:t>
            </a:r>
            <a:r>
              <a:rPr lang="en-GB" sz="1800" dirty="0">
                <a:solidFill>
                  <a:srgbClr val="000000"/>
                </a:solidFill>
                <a:effectLst/>
                <a:highlight>
                  <a:srgbClr val="00FFFF"/>
                </a:highlight>
                <a:ea typeface="Times New Roman" panose="02020603050405020304" pitchFamily="18" charset="0"/>
              </a:rPr>
              <a:t>Urgent &amp; Important, this quadrant refers to critical emergencies, crises, last-minute deadlines </a:t>
            </a:r>
            <a:r>
              <a:rPr lang="en-GB" sz="1800" dirty="0">
                <a:solidFill>
                  <a:srgbClr val="000000"/>
                </a:solidFill>
                <a:effectLst/>
                <a:ea typeface="Times New Roman" panose="02020603050405020304" pitchFamily="18" charset="0"/>
              </a:rPr>
              <a:t>that arrive because of unforeseen circumstances and lack of attention to important things before they turn critical.</a:t>
            </a:r>
            <a:r>
              <a:rPr lang="en-GB" sz="2000" i="1" dirty="0">
                <a:solidFill>
                  <a:srgbClr val="000000"/>
                </a:solidFill>
                <a:effectLst/>
                <a:ea typeface="Times New Roman" panose="02020603050405020304" pitchFamily="18" charset="0"/>
              </a:rPr>
              <a:t> </a:t>
            </a:r>
            <a:r>
              <a:rPr lang="en-US" sz="2000" b="1" i="1" dirty="0">
                <a:solidFill>
                  <a:srgbClr val="000000"/>
                </a:solidFill>
                <a:effectLst/>
                <a:highlight>
                  <a:srgbClr val="00FFFF"/>
                </a:highlight>
                <a:ea typeface="Times New Roman" panose="02020603050405020304" pitchFamily="18" charset="0"/>
              </a:rPr>
              <a:t>Perform these duties now.</a:t>
            </a:r>
            <a:endParaRPr lang="en-ZA" sz="2000" b="1" dirty="0">
              <a:solidFill>
                <a:srgbClr val="000000"/>
              </a:solidFill>
              <a:effectLst/>
              <a:highlight>
                <a:srgbClr val="00FFFF"/>
              </a:highlight>
              <a:ea typeface="Times New Roman" panose="02020603050405020304" pitchFamily="18" charset="0"/>
            </a:endParaRPr>
          </a:p>
        </p:txBody>
      </p:sp>
      <p:sp>
        <p:nvSpPr>
          <p:cNvPr id="6" name="TextBox 5">
            <a:extLst>
              <a:ext uri="{FF2B5EF4-FFF2-40B4-BE49-F238E27FC236}">
                <a16:creationId xmlns:a16="http://schemas.microsoft.com/office/drawing/2014/main" id="{BE911BCE-CAFE-016C-AED6-EE8DBF544354}"/>
              </a:ext>
            </a:extLst>
          </p:cNvPr>
          <p:cNvSpPr txBox="1"/>
          <p:nvPr/>
        </p:nvSpPr>
        <p:spPr>
          <a:xfrm>
            <a:off x="777240" y="5611306"/>
            <a:ext cx="10088880" cy="9217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GB" sz="1800" b="1" dirty="0">
                <a:solidFill>
                  <a:srgbClr val="000000"/>
                </a:solidFill>
                <a:effectLst/>
                <a:ea typeface="Times New Roman" panose="02020603050405020304" pitchFamily="18" charset="0"/>
              </a:rPr>
              <a:t>Quadrant 2</a:t>
            </a:r>
            <a:r>
              <a:rPr lang="en-GB" sz="1800" dirty="0">
                <a:solidFill>
                  <a:srgbClr val="000000"/>
                </a:solidFill>
                <a:effectLst/>
                <a:ea typeface="Times New Roman" panose="02020603050405020304" pitchFamily="18" charset="0"/>
              </a:rPr>
              <a:t> – </a:t>
            </a:r>
            <a:r>
              <a:rPr lang="en-GB" sz="1800" dirty="0">
                <a:solidFill>
                  <a:srgbClr val="000000"/>
                </a:solidFill>
                <a:effectLst/>
                <a:highlight>
                  <a:srgbClr val="00FFFF"/>
                </a:highlight>
                <a:ea typeface="Times New Roman" panose="02020603050405020304" pitchFamily="18" charset="0"/>
              </a:rPr>
              <a:t>Not Urgent but Important</a:t>
            </a:r>
            <a:r>
              <a:rPr lang="en-GB" sz="1800" dirty="0">
                <a:solidFill>
                  <a:srgbClr val="000000"/>
                </a:solidFill>
                <a:effectLst/>
                <a:ea typeface="Times New Roman" panose="02020603050405020304" pitchFamily="18" charset="0"/>
              </a:rPr>
              <a:t>, this quadrant refers to regular activity needed to achieve future goals but also prevent disasters from showing up in Quadrant 1.</a:t>
            </a:r>
            <a:r>
              <a:rPr lang="en-GB" sz="2000" i="1" dirty="0">
                <a:solidFill>
                  <a:srgbClr val="000000"/>
                </a:solidFill>
                <a:effectLst/>
                <a:ea typeface="Times New Roman" panose="02020603050405020304" pitchFamily="18" charset="0"/>
              </a:rPr>
              <a:t> </a:t>
            </a:r>
            <a:r>
              <a:rPr lang="en-US" sz="2000" b="1" i="1" dirty="0">
                <a:solidFill>
                  <a:srgbClr val="000000"/>
                </a:solidFill>
                <a:effectLst/>
                <a:highlight>
                  <a:srgbClr val="00FFFF"/>
                </a:highlight>
                <a:ea typeface="Times New Roman" panose="02020603050405020304" pitchFamily="18" charset="0"/>
              </a:rPr>
              <a:t>Plan to do these tasks next.</a:t>
            </a:r>
            <a:endParaRPr lang="en-ZA" sz="2000" b="1" dirty="0">
              <a:solidFill>
                <a:srgbClr val="000000"/>
              </a:solidFill>
              <a:effectLst/>
              <a:highlight>
                <a:srgbClr val="00FFFF"/>
              </a:highlight>
              <a:ea typeface="Times New Roman" panose="02020603050405020304" pitchFamily="18" charset="0"/>
            </a:endParaRPr>
          </a:p>
        </p:txBody>
      </p:sp>
    </p:spTree>
    <p:extLst>
      <p:ext uri="{BB962C8B-B14F-4D97-AF65-F5344CB8AC3E}">
        <p14:creationId xmlns:p14="http://schemas.microsoft.com/office/powerpoint/2010/main" val="2884240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2C903F-84C9-21B6-EAB7-CBE66B943E09}"/>
              </a:ext>
            </a:extLst>
          </p:cNvPr>
          <p:cNvSpPr txBox="1"/>
          <p:nvPr/>
        </p:nvSpPr>
        <p:spPr>
          <a:xfrm>
            <a:off x="508000" y="624092"/>
            <a:ext cx="11094720" cy="9217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GB" sz="1800" b="1" dirty="0">
                <a:solidFill>
                  <a:srgbClr val="000000"/>
                </a:solidFill>
                <a:effectLst/>
                <a:ea typeface="Times New Roman" panose="02020603050405020304" pitchFamily="18" charset="0"/>
              </a:rPr>
              <a:t>Quadrant 3</a:t>
            </a:r>
            <a:r>
              <a:rPr lang="en-GB" sz="1800" dirty="0">
                <a:solidFill>
                  <a:srgbClr val="000000"/>
                </a:solidFill>
                <a:effectLst/>
                <a:ea typeface="Times New Roman" panose="02020603050405020304" pitchFamily="18" charset="0"/>
              </a:rPr>
              <a:t> – </a:t>
            </a:r>
            <a:r>
              <a:rPr lang="en-GB" sz="1800" dirty="0">
                <a:solidFill>
                  <a:srgbClr val="000000"/>
                </a:solidFill>
                <a:effectLst/>
                <a:highlight>
                  <a:srgbClr val="00FFFF"/>
                </a:highlight>
                <a:ea typeface="Times New Roman" panose="02020603050405020304" pitchFamily="18" charset="0"/>
              </a:rPr>
              <a:t>Urgent but Not Important</a:t>
            </a:r>
            <a:r>
              <a:rPr lang="en-GB" sz="1800" dirty="0">
                <a:solidFill>
                  <a:srgbClr val="000000"/>
                </a:solidFill>
                <a:effectLst/>
                <a:ea typeface="Times New Roman" panose="02020603050405020304" pitchFamily="18" charset="0"/>
              </a:rPr>
              <a:t>, this quadrant refers to interruptions and distractions throughout the day that take our attention away from more important matters.</a:t>
            </a:r>
            <a:r>
              <a:rPr lang="en-GB" sz="2000" i="1" dirty="0">
                <a:solidFill>
                  <a:srgbClr val="000000"/>
                </a:solidFill>
                <a:effectLst/>
                <a:ea typeface="Times New Roman" panose="02020603050405020304" pitchFamily="18" charset="0"/>
              </a:rPr>
              <a:t> </a:t>
            </a:r>
            <a:r>
              <a:rPr lang="en-US" sz="2000" b="1" i="1" dirty="0">
                <a:solidFill>
                  <a:srgbClr val="000000"/>
                </a:solidFill>
                <a:effectLst/>
                <a:highlight>
                  <a:srgbClr val="00FFFF"/>
                </a:highlight>
                <a:ea typeface="Times New Roman" panose="02020603050405020304" pitchFamily="18" charset="0"/>
              </a:rPr>
              <a:t>Postpone these chores.</a:t>
            </a:r>
            <a:endParaRPr lang="en-ZA" sz="2000" b="1" dirty="0">
              <a:solidFill>
                <a:srgbClr val="000000"/>
              </a:solidFill>
              <a:effectLst/>
              <a:highlight>
                <a:srgbClr val="00FFFF"/>
              </a:highlight>
              <a:ea typeface="Times New Roman" panose="02020603050405020304" pitchFamily="18" charset="0"/>
            </a:endParaRPr>
          </a:p>
        </p:txBody>
      </p:sp>
      <p:sp>
        <p:nvSpPr>
          <p:cNvPr id="5" name="TextBox 4">
            <a:extLst>
              <a:ext uri="{FF2B5EF4-FFF2-40B4-BE49-F238E27FC236}">
                <a16:creationId xmlns:a16="http://schemas.microsoft.com/office/drawing/2014/main" id="{7DD0F3DC-675C-A648-9CF1-FB7192735274}"/>
              </a:ext>
            </a:extLst>
          </p:cNvPr>
          <p:cNvSpPr txBox="1"/>
          <p:nvPr/>
        </p:nvSpPr>
        <p:spPr>
          <a:xfrm>
            <a:off x="457200" y="2018244"/>
            <a:ext cx="11196320" cy="9217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GB" sz="1800" b="1" dirty="0">
                <a:solidFill>
                  <a:srgbClr val="000000"/>
                </a:solidFill>
                <a:effectLst/>
                <a:ea typeface="Times New Roman" panose="02020603050405020304" pitchFamily="18" charset="0"/>
              </a:rPr>
              <a:t>Quadrant 4 –</a:t>
            </a:r>
            <a:r>
              <a:rPr lang="en-GB" sz="1800" dirty="0">
                <a:solidFill>
                  <a:srgbClr val="000000"/>
                </a:solidFill>
                <a:effectLst/>
                <a:ea typeface="Times New Roman" panose="02020603050405020304" pitchFamily="18" charset="0"/>
              </a:rPr>
              <a:t> </a:t>
            </a:r>
            <a:r>
              <a:rPr lang="en-GB" sz="1800" dirty="0">
                <a:solidFill>
                  <a:srgbClr val="000000"/>
                </a:solidFill>
                <a:effectLst/>
                <a:highlight>
                  <a:srgbClr val="00FFFF"/>
                </a:highlight>
                <a:ea typeface="Times New Roman" panose="02020603050405020304" pitchFamily="18" charset="0"/>
              </a:rPr>
              <a:t>Not Urgent and Not Important</a:t>
            </a:r>
            <a:r>
              <a:rPr lang="en-GB" sz="1800" dirty="0">
                <a:solidFill>
                  <a:srgbClr val="000000"/>
                </a:solidFill>
                <a:effectLst/>
                <a:ea typeface="Times New Roman" panose="02020603050405020304" pitchFamily="18" charset="0"/>
              </a:rPr>
              <a:t>, this quadrant refers to absolute time-wasting activities that do little to achieve goals or address important matters at hand.</a:t>
            </a:r>
            <a:r>
              <a:rPr lang="en-GB" sz="2000" i="1" dirty="0">
                <a:solidFill>
                  <a:srgbClr val="000000"/>
                </a:solidFill>
                <a:effectLst/>
                <a:ea typeface="Times New Roman" panose="02020603050405020304" pitchFamily="18" charset="0"/>
              </a:rPr>
              <a:t> </a:t>
            </a:r>
            <a:r>
              <a:rPr lang="en-US" sz="2000" b="1" i="1" dirty="0">
                <a:solidFill>
                  <a:srgbClr val="000000"/>
                </a:solidFill>
                <a:effectLst/>
                <a:highlight>
                  <a:srgbClr val="00FFFF"/>
                </a:highlight>
                <a:ea typeface="Times New Roman" panose="02020603050405020304" pitchFamily="18" charset="0"/>
              </a:rPr>
              <a:t>Avoid these distractions altogether</a:t>
            </a:r>
            <a:endParaRPr lang="en-ZA" sz="2000" b="1" dirty="0">
              <a:solidFill>
                <a:srgbClr val="000000"/>
              </a:solidFill>
              <a:effectLst/>
              <a:highlight>
                <a:srgbClr val="00FFFF"/>
              </a:highlight>
              <a:ea typeface="Times New Roman" panose="02020603050405020304" pitchFamily="18" charset="0"/>
            </a:endParaRPr>
          </a:p>
        </p:txBody>
      </p:sp>
      <p:pic>
        <p:nvPicPr>
          <p:cNvPr id="6" name="Picture 5" descr="Time Management Matrix">
            <a:extLst>
              <a:ext uri="{FF2B5EF4-FFF2-40B4-BE49-F238E27FC236}">
                <a16:creationId xmlns:a16="http://schemas.microsoft.com/office/drawing/2014/main" id="{37D44EF8-E0D1-431E-5386-4773E5F892DE}"/>
              </a:ext>
            </a:extLst>
          </p:cNvPr>
          <p:cNvPicPr>
            <a:picLocks noChangeAspect="1"/>
          </p:cNvPicPr>
          <p:nvPr/>
        </p:nvPicPr>
        <p:blipFill>
          <a:blip r:embed="rId2" cstate="print"/>
          <a:srcRect/>
          <a:stretch>
            <a:fillRect/>
          </a:stretch>
        </p:blipFill>
        <p:spPr bwMode="auto">
          <a:xfrm>
            <a:off x="3021330" y="3296921"/>
            <a:ext cx="5157262" cy="3216592"/>
          </a:xfrm>
          <a:prstGeom prst="rect">
            <a:avLst/>
          </a:prstGeom>
          <a:noFill/>
          <a:ln w="9525">
            <a:noFill/>
            <a:miter lim="800000"/>
            <a:headEnd/>
            <a:tailEnd/>
          </a:ln>
        </p:spPr>
      </p:pic>
    </p:spTree>
    <p:extLst>
      <p:ext uri="{BB962C8B-B14F-4D97-AF65-F5344CB8AC3E}">
        <p14:creationId xmlns:p14="http://schemas.microsoft.com/office/powerpoint/2010/main" val="174071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DA2294-3D6D-91C1-46B1-B716F5AAC55B}"/>
              </a:ext>
            </a:extLst>
          </p:cNvPr>
          <p:cNvSpPr txBox="1"/>
          <p:nvPr/>
        </p:nvSpPr>
        <p:spPr>
          <a:xfrm>
            <a:off x="2250440" y="460494"/>
            <a:ext cx="7345680" cy="523220"/>
          </a:xfrm>
          <a:prstGeom prst="rect">
            <a:avLst/>
          </a:prstGeom>
          <a:noFill/>
        </p:spPr>
        <p:txBody>
          <a:bodyPr wrap="square">
            <a:spAutoFit/>
          </a:bodyPr>
          <a:lstStyle/>
          <a:p>
            <a:r>
              <a:rPr lang="en-ZA" sz="2800" b="1" dirty="0">
                <a:solidFill>
                  <a:srgbClr val="000000"/>
                </a:solidFill>
                <a:effectLst/>
                <a:latin typeface="Arial" panose="020B0604020202020204" pitchFamily="34" charset="0"/>
                <a:ea typeface="Times New Roman" panose="02020603050405020304" pitchFamily="18" charset="0"/>
              </a:rPr>
              <a:t>Strategy for maintaining office equipment</a:t>
            </a:r>
            <a:endParaRPr lang="en-ZA" sz="2800" b="1" dirty="0"/>
          </a:p>
        </p:txBody>
      </p:sp>
      <p:sp>
        <p:nvSpPr>
          <p:cNvPr id="5" name="TextBox 4">
            <a:extLst>
              <a:ext uri="{FF2B5EF4-FFF2-40B4-BE49-F238E27FC236}">
                <a16:creationId xmlns:a16="http://schemas.microsoft.com/office/drawing/2014/main" id="{ACD822D2-EB7C-89D7-3E6E-3C7ABC01A894}"/>
              </a:ext>
            </a:extLst>
          </p:cNvPr>
          <p:cNvSpPr txBox="1"/>
          <p:nvPr/>
        </p:nvSpPr>
        <p:spPr>
          <a:xfrm>
            <a:off x="568960" y="1095837"/>
            <a:ext cx="11054080" cy="28146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GB" sz="2000" dirty="0">
                <a:solidFill>
                  <a:srgbClr val="000000"/>
                </a:solidFill>
                <a:effectLst/>
                <a:ea typeface="Times New Roman" panose="02020603050405020304" pitchFamily="18" charset="0"/>
              </a:rPr>
              <a:t>In an office workspace the office equipment helps to keep everyone on task and it plays an essential role in keeping an office going as long as they are working in the proper fashion. </a:t>
            </a:r>
          </a:p>
          <a:p>
            <a:pPr algn="just">
              <a:lnSpc>
                <a:spcPct val="150000"/>
              </a:lnSpc>
            </a:pPr>
            <a:r>
              <a:rPr lang="en-GB" sz="2000" dirty="0">
                <a:solidFill>
                  <a:srgbClr val="000000"/>
                </a:solidFill>
                <a:effectLst/>
                <a:ea typeface="Times New Roman" panose="02020603050405020304" pitchFamily="18" charset="0"/>
              </a:rPr>
              <a:t> </a:t>
            </a:r>
            <a:endParaRPr lang="en-ZA" sz="2400" dirty="0">
              <a:solidFill>
                <a:srgbClr val="000000"/>
              </a:solidFill>
              <a:effectLst/>
              <a:ea typeface="Times New Roman" panose="02020603050405020304" pitchFamily="18" charset="0"/>
            </a:endParaRPr>
          </a:p>
          <a:p>
            <a:pPr algn="just">
              <a:lnSpc>
                <a:spcPct val="150000"/>
              </a:lnSpc>
            </a:pPr>
            <a:r>
              <a:rPr lang="en-GB" sz="2000" dirty="0">
                <a:solidFill>
                  <a:srgbClr val="000000"/>
                </a:solidFill>
                <a:effectLst/>
                <a:ea typeface="Times New Roman" panose="02020603050405020304" pitchFamily="18" charset="0"/>
              </a:rPr>
              <a:t>The first office equipment that is essential to a workplace is the printer. A printer is good for printing off reports, receipts, forms, and even just about any type of information that might be needed. If problems with the printer arises then it could lead to malfunctions around the office. </a:t>
            </a:r>
            <a:endParaRPr lang="en-ZA" sz="2400" dirty="0">
              <a:solidFill>
                <a:srgbClr val="000000"/>
              </a:solidFill>
              <a:effectLst/>
              <a:ea typeface="Times New Roman" panose="02020603050405020304" pitchFamily="18" charset="0"/>
            </a:endParaRPr>
          </a:p>
        </p:txBody>
      </p:sp>
      <p:pic>
        <p:nvPicPr>
          <p:cNvPr id="7" name="Picture 6" descr="A hand holding a rag to a printer&#10;&#10;Description automatically generated">
            <a:extLst>
              <a:ext uri="{FF2B5EF4-FFF2-40B4-BE49-F238E27FC236}">
                <a16:creationId xmlns:a16="http://schemas.microsoft.com/office/drawing/2014/main" id="{F78B3E40-381F-BE40-D201-108E5A1F9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617" y="4587757"/>
            <a:ext cx="3438525" cy="1695500"/>
          </a:xfrm>
          <a:prstGeom prst="rect">
            <a:avLst/>
          </a:prstGeom>
        </p:spPr>
      </p:pic>
      <p:pic>
        <p:nvPicPr>
          <p:cNvPr id="9" name="Picture 8" descr="A person using a computer&#10;&#10;Description automatically generated">
            <a:extLst>
              <a:ext uri="{FF2B5EF4-FFF2-40B4-BE49-F238E27FC236}">
                <a16:creationId xmlns:a16="http://schemas.microsoft.com/office/drawing/2014/main" id="{FE404D18-2143-61FB-5496-A58E9085B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417" y="4530632"/>
            <a:ext cx="3438525" cy="1809750"/>
          </a:xfrm>
          <a:prstGeom prst="rect">
            <a:avLst/>
          </a:prstGeom>
        </p:spPr>
      </p:pic>
    </p:spTree>
    <p:extLst>
      <p:ext uri="{BB962C8B-B14F-4D97-AF65-F5344CB8AC3E}">
        <p14:creationId xmlns:p14="http://schemas.microsoft.com/office/powerpoint/2010/main" val="2786009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1D82D4-19B2-C51A-0961-C2A541DEAD50}"/>
              </a:ext>
            </a:extLst>
          </p:cNvPr>
          <p:cNvSpPr txBox="1"/>
          <p:nvPr/>
        </p:nvSpPr>
        <p:spPr>
          <a:xfrm>
            <a:off x="4592320" y="174875"/>
            <a:ext cx="6096000" cy="920252"/>
          </a:xfrm>
          <a:prstGeom prst="rect">
            <a:avLst/>
          </a:prstGeom>
          <a:noFill/>
        </p:spPr>
        <p:txBody>
          <a:bodyPr wrap="square">
            <a:spAutoFit/>
          </a:bodyPr>
          <a:lstStyle/>
          <a:p>
            <a:pPr algn="just">
              <a:lnSpc>
                <a:spcPct val="150000"/>
              </a:lnSpc>
            </a:pPr>
            <a:r>
              <a:rPr lang="en-ZA" sz="4000" b="1" dirty="0">
                <a:solidFill>
                  <a:srgbClr val="000000"/>
                </a:solidFill>
                <a:effectLst/>
              </a:rPr>
              <a:t>Filing</a:t>
            </a:r>
            <a:r>
              <a:rPr lang="en-ZA" sz="1800" b="1" dirty="0">
                <a:solidFill>
                  <a:srgbClr val="000000"/>
                </a:solidFill>
                <a:effectLst/>
                <a:latin typeface="Arial" panose="020B0604020202020204" pitchFamily="34" charset="0"/>
              </a:rPr>
              <a:t> </a:t>
            </a:r>
          </a:p>
        </p:txBody>
      </p:sp>
      <p:sp>
        <p:nvSpPr>
          <p:cNvPr id="5" name="TextBox 4">
            <a:extLst>
              <a:ext uri="{FF2B5EF4-FFF2-40B4-BE49-F238E27FC236}">
                <a16:creationId xmlns:a16="http://schemas.microsoft.com/office/drawing/2014/main" id="{A0B0B1CA-E2A9-1316-AEE1-EEF8E3450E95}"/>
              </a:ext>
            </a:extLst>
          </p:cNvPr>
          <p:cNvSpPr txBox="1"/>
          <p:nvPr/>
        </p:nvSpPr>
        <p:spPr>
          <a:xfrm>
            <a:off x="233680" y="1168433"/>
            <a:ext cx="1152144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400" dirty="0">
                <a:solidFill>
                  <a:srgbClr val="000000"/>
                </a:solidFill>
                <a:effectLst/>
                <a:ea typeface="Times New Roman" panose="02020603050405020304" pitchFamily="18" charset="0"/>
              </a:rPr>
              <a:t>If a job or task involves paperwork, filing must be done. Filing means keeping documents in a safe place and being able to find them easily and quickly. Documents that are cared for will not easily tear, get lost or dirty.</a:t>
            </a:r>
            <a:endParaRPr lang="en-ZA" sz="2400" dirty="0"/>
          </a:p>
        </p:txBody>
      </p:sp>
      <p:sp>
        <p:nvSpPr>
          <p:cNvPr id="7" name="TextBox 6">
            <a:extLst>
              <a:ext uri="{FF2B5EF4-FFF2-40B4-BE49-F238E27FC236}">
                <a16:creationId xmlns:a16="http://schemas.microsoft.com/office/drawing/2014/main" id="{831D4DBB-49B9-5556-057B-568BB3999917}"/>
              </a:ext>
            </a:extLst>
          </p:cNvPr>
          <p:cNvSpPr txBox="1"/>
          <p:nvPr/>
        </p:nvSpPr>
        <p:spPr>
          <a:xfrm>
            <a:off x="233680" y="2618479"/>
            <a:ext cx="1141984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GB" sz="2400" b="1" dirty="0">
                <a:solidFill>
                  <a:srgbClr val="000000"/>
                </a:solidFill>
                <a:effectLst/>
              </a:rPr>
              <a:t>What do we file?</a:t>
            </a:r>
            <a:endParaRPr lang="en-ZA" sz="2800" b="1" dirty="0">
              <a:effectLst/>
            </a:endParaRPr>
          </a:p>
          <a:p>
            <a:r>
              <a:rPr lang="en-GB" sz="2400" dirty="0">
                <a:solidFill>
                  <a:srgbClr val="000000"/>
                </a:solidFill>
                <a:effectLst/>
                <a:ea typeface="Times New Roman" panose="02020603050405020304" pitchFamily="18" charset="0"/>
              </a:rPr>
              <a:t>We file documents that are sent to us by other people or organisations. We also file records of all our organisational activities. These can be letters, memos, reports, financial records, policy documents, etc.</a:t>
            </a:r>
            <a:endParaRPr lang="en-ZA" sz="2800" dirty="0">
              <a:effectLst/>
              <a:ea typeface="Times New Roman" panose="02020603050405020304" pitchFamily="18" charset="0"/>
            </a:endParaRPr>
          </a:p>
        </p:txBody>
      </p:sp>
      <p:sp>
        <p:nvSpPr>
          <p:cNvPr id="9" name="TextBox 8">
            <a:extLst>
              <a:ext uri="{FF2B5EF4-FFF2-40B4-BE49-F238E27FC236}">
                <a16:creationId xmlns:a16="http://schemas.microsoft.com/office/drawing/2014/main" id="{3FFDA0F4-2A81-FA1D-78B0-E028CE16FAB7}"/>
              </a:ext>
            </a:extLst>
          </p:cNvPr>
          <p:cNvSpPr txBox="1"/>
          <p:nvPr/>
        </p:nvSpPr>
        <p:spPr>
          <a:xfrm>
            <a:off x="233680" y="4658221"/>
            <a:ext cx="1141984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GB" sz="2400" b="1" dirty="0">
                <a:solidFill>
                  <a:srgbClr val="000000"/>
                </a:solidFill>
                <a:effectLst/>
              </a:rPr>
              <a:t>When do we file?</a:t>
            </a:r>
            <a:endParaRPr lang="en-ZA" sz="2800" b="1" dirty="0">
              <a:effectLst/>
            </a:endParaRPr>
          </a:p>
          <a:p>
            <a:r>
              <a:rPr lang="en-GB" sz="2400" dirty="0">
                <a:solidFill>
                  <a:srgbClr val="000000"/>
                </a:solidFill>
                <a:effectLst/>
                <a:ea typeface="Times New Roman" panose="02020603050405020304" pitchFamily="18" charset="0"/>
              </a:rPr>
              <a:t>This depends on how busy your office is. In very busy organisations filing is done at least every day and usually first thing in the morning. In a small or less busy office you could file once or twice a week.</a:t>
            </a:r>
            <a:endParaRPr lang="en-ZA" sz="2800" dirty="0">
              <a:effectLst/>
              <a:ea typeface="Times New Roman" panose="02020603050405020304" pitchFamily="18" charset="0"/>
            </a:endParaRPr>
          </a:p>
        </p:txBody>
      </p:sp>
    </p:spTree>
    <p:extLst>
      <p:ext uri="{BB962C8B-B14F-4D97-AF65-F5344CB8AC3E}">
        <p14:creationId xmlns:p14="http://schemas.microsoft.com/office/powerpoint/2010/main" val="374910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607C37-31A2-EA62-64C0-01F84C5A58D3}"/>
              </a:ext>
            </a:extLst>
          </p:cNvPr>
          <p:cNvSpPr txBox="1"/>
          <p:nvPr/>
        </p:nvSpPr>
        <p:spPr>
          <a:xfrm>
            <a:off x="259080" y="0"/>
            <a:ext cx="10922000" cy="4019690"/>
          </a:xfrm>
          <a:prstGeom prst="rect">
            <a:avLst/>
          </a:prstGeom>
          <a:noFill/>
        </p:spPr>
        <p:txBody>
          <a:bodyPr wrap="square">
            <a:spAutoFit/>
          </a:bodyPr>
          <a:lstStyle/>
          <a:p>
            <a:pPr algn="just">
              <a:lnSpc>
                <a:spcPct val="150000"/>
              </a:lnSpc>
            </a:pPr>
            <a:r>
              <a:rPr lang="en-GB" sz="2800" b="1" dirty="0">
                <a:solidFill>
                  <a:srgbClr val="000000"/>
                </a:solidFill>
                <a:effectLst/>
              </a:rPr>
              <a:t>Equipment used for filing</a:t>
            </a:r>
            <a:endParaRPr lang="en-ZA" sz="3200" b="1" dirty="0">
              <a:effectLst/>
            </a:endParaRPr>
          </a:p>
          <a:p>
            <a:pPr>
              <a:lnSpc>
                <a:spcPct val="150000"/>
              </a:lnSpc>
            </a:pPr>
            <a:r>
              <a:rPr lang="en-GB" sz="1800" b="1" dirty="0">
                <a:solidFill>
                  <a:srgbClr val="000000"/>
                </a:solidFill>
                <a:effectLst/>
                <a:ea typeface="Times New Roman" panose="02020603050405020304" pitchFamily="18" charset="0"/>
              </a:rPr>
              <a:t>Filing Cabinet</a:t>
            </a:r>
            <a:r>
              <a:rPr lang="en-GB" sz="1800" dirty="0">
                <a:solidFill>
                  <a:srgbClr val="000000"/>
                </a:solidFill>
                <a:effectLst/>
                <a:ea typeface="Times New Roman" panose="02020603050405020304" pitchFamily="18" charset="0"/>
              </a:rPr>
              <a:t> - It is used to keep flat files and suspension or hanging files</a:t>
            </a:r>
            <a:br>
              <a:rPr lang="en-GB" sz="1800" dirty="0">
                <a:solidFill>
                  <a:srgbClr val="000000"/>
                </a:solidFill>
                <a:effectLst/>
                <a:ea typeface="Times New Roman" panose="02020603050405020304" pitchFamily="18" charset="0"/>
              </a:rPr>
            </a:br>
            <a:r>
              <a:rPr lang="en-GB" sz="1800" b="1" dirty="0">
                <a:solidFill>
                  <a:srgbClr val="000000"/>
                </a:solidFill>
                <a:effectLst/>
                <a:ea typeface="Times New Roman" panose="02020603050405020304" pitchFamily="18" charset="0"/>
              </a:rPr>
              <a:t>Steel Cabinet</a:t>
            </a:r>
            <a:r>
              <a:rPr lang="en-GB" sz="1800" dirty="0">
                <a:solidFill>
                  <a:srgbClr val="000000"/>
                </a:solidFill>
                <a:effectLst/>
                <a:ea typeface="Times New Roman" panose="02020603050405020304" pitchFamily="18" charset="0"/>
              </a:rPr>
              <a:t> - It is used to keep big files that need to be locked up</a:t>
            </a:r>
            <a:br>
              <a:rPr lang="en-GB" sz="1800" dirty="0">
                <a:solidFill>
                  <a:srgbClr val="000000"/>
                </a:solidFill>
                <a:effectLst/>
                <a:ea typeface="Times New Roman" panose="02020603050405020304" pitchFamily="18" charset="0"/>
              </a:rPr>
            </a:br>
            <a:r>
              <a:rPr lang="en-GB" sz="1800" b="1" dirty="0">
                <a:solidFill>
                  <a:srgbClr val="000000"/>
                </a:solidFill>
                <a:effectLst/>
                <a:ea typeface="Times New Roman" panose="02020603050405020304" pitchFamily="18" charset="0"/>
              </a:rPr>
              <a:t>Date Stamp</a:t>
            </a:r>
            <a:r>
              <a:rPr lang="en-GB" sz="1800" dirty="0">
                <a:solidFill>
                  <a:srgbClr val="000000"/>
                </a:solidFill>
                <a:effectLst/>
                <a:ea typeface="Times New Roman" panose="02020603050405020304" pitchFamily="18" charset="0"/>
              </a:rPr>
              <a:t> - It is used to date stamp documents that are received on daily basis so that they are filed in chronological order and so we have a record of when we received the document</a:t>
            </a:r>
            <a:br>
              <a:rPr lang="en-GB" sz="1800" dirty="0">
                <a:solidFill>
                  <a:srgbClr val="000000"/>
                </a:solidFill>
                <a:effectLst/>
                <a:ea typeface="Times New Roman" panose="02020603050405020304" pitchFamily="18" charset="0"/>
              </a:rPr>
            </a:br>
            <a:r>
              <a:rPr lang="en-GB" sz="1800" b="1" dirty="0">
                <a:solidFill>
                  <a:srgbClr val="000000"/>
                </a:solidFill>
                <a:effectLst/>
                <a:ea typeface="Times New Roman" panose="02020603050405020304" pitchFamily="18" charset="0"/>
              </a:rPr>
              <a:t>Register</a:t>
            </a:r>
            <a:r>
              <a:rPr lang="en-GB" sz="1800" dirty="0">
                <a:solidFill>
                  <a:srgbClr val="000000"/>
                </a:solidFill>
                <a:effectLst/>
                <a:ea typeface="Times New Roman" panose="02020603050405020304" pitchFamily="18" charset="0"/>
              </a:rPr>
              <a:t> - It is used to record files taken out and files returned</a:t>
            </a:r>
            <a:br>
              <a:rPr lang="en-GB" sz="1800" dirty="0">
                <a:solidFill>
                  <a:srgbClr val="000000"/>
                </a:solidFill>
                <a:effectLst/>
                <a:ea typeface="Times New Roman" panose="02020603050405020304" pitchFamily="18" charset="0"/>
              </a:rPr>
            </a:br>
            <a:r>
              <a:rPr lang="en-GB" sz="1800" b="1" dirty="0">
                <a:solidFill>
                  <a:srgbClr val="000000"/>
                </a:solidFill>
                <a:effectLst/>
                <a:ea typeface="Times New Roman" panose="02020603050405020304" pitchFamily="18" charset="0"/>
              </a:rPr>
              <a:t>Filing shelves</a:t>
            </a:r>
            <a:r>
              <a:rPr lang="en-GB" sz="1800" dirty="0">
                <a:solidFill>
                  <a:srgbClr val="000000"/>
                </a:solidFill>
                <a:effectLst/>
                <a:ea typeface="Times New Roman" panose="02020603050405020304" pitchFamily="18" charset="0"/>
              </a:rPr>
              <a:t> - It is used to file box files</a:t>
            </a:r>
            <a:br>
              <a:rPr lang="en-GB" sz="1800" dirty="0">
                <a:solidFill>
                  <a:srgbClr val="000000"/>
                </a:solidFill>
                <a:effectLst/>
                <a:ea typeface="Times New Roman" panose="02020603050405020304" pitchFamily="18" charset="0"/>
              </a:rPr>
            </a:br>
            <a:r>
              <a:rPr lang="en-GB" sz="1800" b="1" dirty="0">
                <a:solidFill>
                  <a:srgbClr val="000000"/>
                </a:solidFill>
                <a:effectLst/>
                <a:ea typeface="Times New Roman" panose="02020603050405020304" pitchFamily="18" charset="0"/>
              </a:rPr>
              <a:t>Box file</a:t>
            </a:r>
            <a:r>
              <a:rPr lang="en-GB" sz="1800" dirty="0">
                <a:solidFill>
                  <a:srgbClr val="000000"/>
                </a:solidFill>
                <a:effectLst/>
                <a:ea typeface="Times New Roman" panose="02020603050405020304" pitchFamily="18" charset="0"/>
              </a:rPr>
              <a:t> - This is a big file that is used to keep big documents that cannot go into a filing cabinet. They are kept in shelves.</a:t>
            </a:r>
            <a:endParaRPr lang="en-ZA" sz="2000" dirty="0">
              <a:effectLst/>
              <a:ea typeface="Times New Roman" panose="02020603050405020304" pitchFamily="18" charset="0"/>
            </a:endParaRPr>
          </a:p>
        </p:txBody>
      </p:sp>
      <p:pic>
        <p:nvPicPr>
          <p:cNvPr id="5" name="Picture 4" descr="A close-up of a filing cabinet&#10;&#10;Description automatically generated">
            <a:extLst>
              <a:ext uri="{FF2B5EF4-FFF2-40B4-BE49-F238E27FC236}">
                <a16:creationId xmlns:a16="http://schemas.microsoft.com/office/drawing/2014/main" id="{3148F3F0-7A55-E892-2680-6B8BEB726FC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0636" t="13487" r="32769" b="15621"/>
          <a:stretch/>
        </p:blipFill>
        <p:spPr>
          <a:xfrm>
            <a:off x="9184640" y="343043"/>
            <a:ext cx="2468880" cy="4782765"/>
          </a:xfrm>
          <a:prstGeom prst="rect">
            <a:avLst/>
          </a:prstGeom>
        </p:spPr>
      </p:pic>
      <p:pic>
        <p:nvPicPr>
          <p:cNvPr id="7" name="Picture 6" descr="A file cabinet with a drawer open&#10;&#10;Description automatically generated">
            <a:extLst>
              <a:ext uri="{FF2B5EF4-FFF2-40B4-BE49-F238E27FC236}">
                <a16:creationId xmlns:a16="http://schemas.microsoft.com/office/drawing/2014/main" id="{D1C82243-086C-B0CA-103F-974FE4BBC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879" y="3634912"/>
            <a:ext cx="2167763" cy="2981792"/>
          </a:xfrm>
          <a:prstGeom prst="rect">
            <a:avLst/>
          </a:prstGeom>
        </p:spPr>
      </p:pic>
    </p:spTree>
    <p:extLst>
      <p:ext uri="{BB962C8B-B14F-4D97-AF65-F5344CB8AC3E}">
        <p14:creationId xmlns:p14="http://schemas.microsoft.com/office/powerpoint/2010/main" val="413707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49BB39-A543-BB22-5F10-2F20CFFF57F1}"/>
              </a:ext>
            </a:extLst>
          </p:cNvPr>
          <p:cNvSpPr txBox="1"/>
          <p:nvPr/>
        </p:nvSpPr>
        <p:spPr>
          <a:xfrm>
            <a:off x="731520" y="688298"/>
            <a:ext cx="4480560" cy="3188693"/>
          </a:xfrm>
          <a:prstGeom prst="rect">
            <a:avLst/>
          </a:prstGeom>
          <a:noFill/>
        </p:spPr>
        <p:txBody>
          <a:bodyPr wrap="square">
            <a:spAutoFit/>
          </a:bodyPr>
          <a:lstStyle/>
          <a:p>
            <a:pPr algn="just">
              <a:lnSpc>
                <a:spcPct val="150000"/>
              </a:lnSpc>
            </a:pPr>
            <a:r>
              <a:rPr lang="en-GB" sz="2800" b="1" dirty="0">
                <a:solidFill>
                  <a:srgbClr val="000000"/>
                </a:solidFill>
                <a:effectLst/>
              </a:rPr>
              <a:t>Methods of filing</a:t>
            </a:r>
            <a:endParaRPr lang="en-ZA" sz="3200" b="1" dirty="0">
              <a:effectLst/>
            </a:endParaRPr>
          </a:p>
          <a:p>
            <a:pPr algn="just">
              <a:lnSpc>
                <a:spcPct val="150000"/>
              </a:lnSpc>
            </a:pPr>
            <a:r>
              <a:rPr lang="en-GB" sz="1800" dirty="0">
                <a:solidFill>
                  <a:srgbClr val="000000"/>
                </a:solidFill>
                <a:effectLst/>
                <a:ea typeface="Times New Roman" panose="02020603050405020304" pitchFamily="18" charset="0"/>
              </a:rPr>
              <a:t>There are 5 methods of filing:</a:t>
            </a:r>
            <a:endParaRPr lang="en-ZA" sz="2000" dirty="0">
              <a:effectLst/>
              <a:ea typeface="Times New Roman" panose="02020603050405020304" pitchFamily="18" charset="0"/>
            </a:endParaRPr>
          </a:p>
          <a:p>
            <a:pPr marL="342900" lvl="0" indent="-342900" algn="just">
              <a:lnSpc>
                <a:spcPct val="150000"/>
              </a:lnSpc>
              <a:buSzPts val="1000"/>
              <a:buFont typeface="Symbol" panose="05050102010706020507" pitchFamily="18" charset="2"/>
              <a:buChar char=""/>
              <a:tabLst>
                <a:tab pos="457200" algn="l"/>
              </a:tabLst>
            </a:pPr>
            <a:r>
              <a:rPr lang="en-GB" sz="1800" dirty="0">
                <a:solidFill>
                  <a:srgbClr val="000000"/>
                </a:solidFill>
                <a:effectLst/>
                <a:ea typeface="Times New Roman" panose="02020603050405020304" pitchFamily="18" charset="0"/>
              </a:rPr>
              <a:t>Filing by Subject/Category</a:t>
            </a:r>
            <a:endParaRPr lang="en-ZA" sz="2000" dirty="0">
              <a:solidFill>
                <a:srgbClr val="000000"/>
              </a:solidFill>
              <a:effectLst/>
              <a:ea typeface="Times New Roman" panose="02020603050405020304" pitchFamily="18" charset="0"/>
            </a:endParaRPr>
          </a:p>
          <a:p>
            <a:pPr marL="342900" lvl="0" indent="-342900" algn="just">
              <a:lnSpc>
                <a:spcPct val="150000"/>
              </a:lnSpc>
              <a:buSzPts val="1000"/>
              <a:buFont typeface="Symbol" panose="05050102010706020507" pitchFamily="18" charset="2"/>
              <a:buChar char=""/>
              <a:tabLst>
                <a:tab pos="457200" algn="l"/>
              </a:tabLst>
            </a:pPr>
            <a:r>
              <a:rPr lang="en-GB" sz="1800" dirty="0">
                <a:solidFill>
                  <a:srgbClr val="000000"/>
                </a:solidFill>
                <a:effectLst/>
                <a:ea typeface="Times New Roman" panose="02020603050405020304" pitchFamily="18" charset="0"/>
              </a:rPr>
              <a:t>Filing in Alphabetical order</a:t>
            </a:r>
            <a:endParaRPr lang="en-ZA" sz="2000" dirty="0">
              <a:solidFill>
                <a:srgbClr val="000000"/>
              </a:solidFill>
              <a:effectLst/>
              <a:ea typeface="Times New Roman" panose="02020603050405020304" pitchFamily="18" charset="0"/>
            </a:endParaRPr>
          </a:p>
          <a:p>
            <a:pPr marL="342900" lvl="0" indent="-342900" algn="just">
              <a:lnSpc>
                <a:spcPct val="150000"/>
              </a:lnSpc>
              <a:buSzPts val="1000"/>
              <a:buFont typeface="Symbol" panose="05050102010706020507" pitchFamily="18" charset="2"/>
              <a:buChar char=""/>
              <a:tabLst>
                <a:tab pos="457200" algn="l"/>
              </a:tabLst>
            </a:pPr>
            <a:r>
              <a:rPr lang="en-GB" sz="1800" dirty="0">
                <a:solidFill>
                  <a:srgbClr val="000000"/>
                </a:solidFill>
                <a:effectLst/>
                <a:ea typeface="Times New Roman" panose="02020603050405020304" pitchFamily="18" charset="0"/>
              </a:rPr>
              <a:t>Filing by Numbers/Numerical order</a:t>
            </a:r>
            <a:endParaRPr lang="en-ZA" sz="2000" dirty="0">
              <a:solidFill>
                <a:srgbClr val="000000"/>
              </a:solidFill>
              <a:effectLst/>
              <a:ea typeface="Times New Roman" panose="02020603050405020304" pitchFamily="18" charset="0"/>
            </a:endParaRPr>
          </a:p>
          <a:p>
            <a:pPr marL="342900" lvl="0" indent="-342900" algn="just">
              <a:lnSpc>
                <a:spcPct val="150000"/>
              </a:lnSpc>
              <a:buSzPts val="1000"/>
              <a:buFont typeface="Symbol" panose="05050102010706020507" pitchFamily="18" charset="2"/>
              <a:buChar char=""/>
              <a:tabLst>
                <a:tab pos="457200" algn="l"/>
              </a:tabLst>
            </a:pPr>
            <a:r>
              <a:rPr lang="en-GB" sz="1800" dirty="0">
                <a:solidFill>
                  <a:srgbClr val="000000"/>
                </a:solidFill>
                <a:effectLst/>
                <a:ea typeface="Times New Roman" panose="02020603050405020304" pitchFamily="18" charset="0"/>
              </a:rPr>
              <a:t>Filing by Places/Geographical order</a:t>
            </a:r>
            <a:endParaRPr lang="en-ZA" sz="2000" dirty="0">
              <a:solidFill>
                <a:srgbClr val="000000"/>
              </a:solidFill>
              <a:effectLst/>
              <a:ea typeface="Times New Roman" panose="02020603050405020304" pitchFamily="18" charset="0"/>
            </a:endParaRPr>
          </a:p>
          <a:p>
            <a:pPr marL="342900" lvl="0" indent="-342900" algn="just">
              <a:lnSpc>
                <a:spcPct val="150000"/>
              </a:lnSpc>
              <a:buSzPts val="1000"/>
              <a:buFont typeface="Symbol" panose="05050102010706020507" pitchFamily="18" charset="2"/>
              <a:buChar char=""/>
              <a:tabLst>
                <a:tab pos="457200" algn="l"/>
              </a:tabLst>
            </a:pPr>
            <a:r>
              <a:rPr lang="en-GB" sz="1800" dirty="0">
                <a:solidFill>
                  <a:srgbClr val="000000"/>
                </a:solidFill>
                <a:effectLst/>
                <a:ea typeface="Times New Roman" panose="02020603050405020304" pitchFamily="18" charset="0"/>
              </a:rPr>
              <a:t>Filing by Dates/Chronological order</a:t>
            </a:r>
            <a:endParaRPr lang="en-ZA" sz="2000" dirty="0">
              <a:solidFill>
                <a:srgbClr val="000000"/>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60EBA895-91DF-03C1-24EF-843D2B95C362}"/>
              </a:ext>
            </a:extLst>
          </p:cNvPr>
          <p:cNvSpPr txBox="1"/>
          <p:nvPr/>
        </p:nvSpPr>
        <p:spPr>
          <a:xfrm>
            <a:off x="635001" y="4570368"/>
            <a:ext cx="6548119" cy="1287532"/>
          </a:xfrm>
          <a:prstGeom prst="rect">
            <a:avLst/>
          </a:prstGeom>
          <a:noFill/>
        </p:spPr>
        <p:txBody>
          <a:bodyPr wrap="square">
            <a:spAutoFit/>
          </a:bodyPr>
          <a:lstStyle/>
          <a:p>
            <a:pPr>
              <a:lnSpc>
                <a:spcPct val="150000"/>
              </a:lnSpc>
            </a:pPr>
            <a:r>
              <a:rPr lang="en-GB" sz="1800" b="1" dirty="0">
                <a:solidFill>
                  <a:srgbClr val="000000"/>
                </a:solidFill>
                <a:effectLst/>
                <a:ea typeface="Times New Roman" panose="02020603050405020304" pitchFamily="18" charset="0"/>
              </a:rPr>
              <a:t>There are two basic rules underlying filing:</a:t>
            </a:r>
            <a:endParaRPr lang="en-ZA" sz="2000" b="1" dirty="0">
              <a:effectLst/>
              <a:ea typeface="Times New Roman" panose="02020603050405020304" pitchFamily="18" charset="0"/>
            </a:endParaRPr>
          </a:p>
          <a:p>
            <a:pPr>
              <a:lnSpc>
                <a:spcPct val="150000"/>
              </a:lnSpc>
            </a:pPr>
            <a:r>
              <a:rPr lang="en-GB" sz="1800" dirty="0">
                <a:solidFill>
                  <a:srgbClr val="000000"/>
                </a:solidFill>
                <a:effectLst/>
                <a:ea typeface="Times New Roman" panose="02020603050405020304" pitchFamily="18" charset="0"/>
              </a:rPr>
              <a:t>ALPHABETICAL FILING - filing according to the letter of the alphabet</a:t>
            </a:r>
            <a:br>
              <a:rPr lang="en-GB" sz="1800" dirty="0">
                <a:solidFill>
                  <a:srgbClr val="000000"/>
                </a:solidFill>
                <a:effectLst/>
                <a:ea typeface="Times New Roman" panose="02020603050405020304" pitchFamily="18" charset="0"/>
              </a:rPr>
            </a:br>
            <a:r>
              <a:rPr lang="en-GB" sz="1800" dirty="0">
                <a:solidFill>
                  <a:srgbClr val="000000"/>
                </a:solidFill>
                <a:effectLst/>
                <a:ea typeface="Times New Roman" panose="02020603050405020304" pitchFamily="18" charset="0"/>
              </a:rPr>
              <a:t>DATE FILING - most recent files on top</a:t>
            </a:r>
            <a:endParaRPr lang="en-ZA" sz="2000" dirty="0">
              <a:effectLst/>
              <a:ea typeface="Times New Roman" panose="02020603050405020304" pitchFamily="18" charset="0"/>
            </a:endParaRPr>
          </a:p>
        </p:txBody>
      </p:sp>
      <p:pic>
        <p:nvPicPr>
          <p:cNvPr id="9" name="Picture 8" descr="A close-up of a hand holding a file folder&#10;&#10;Description automatically generated">
            <a:extLst>
              <a:ext uri="{FF2B5EF4-FFF2-40B4-BE49-F238E27FC236}">
                <a16:creationId xmlns:a16="http://schemas.microsoft.com/office/drawing/2014/main" id="{A7D98DC5-E2EA-D684-E033-1B34F035F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374" y="331746"/>
            <a:ext cx="6377386" cy="3188693"/>
          </a:xfrm>
          <a:prstGeom prst="rect">
            <a:avLst/>
          </a:prstGeom>
        </p:spPr>
      </p:pic>
      <p:pic>
        <p:nvPicPr>
          <p:cNvPr id="11" name="Picture 10" descr="A person opening a file cabinet&#10;&#10;Description automatically generated">
            <a:extLst>
              <a:ext uri="{FF2B5EF4-FFF2-40B4-BE49-F238E27FC236}">
                <a16:creationId xmlns:a16="http://schemas.microsoft.com/office/drawing/2014/main" id="{CADEAA7A-C8A4-7E1D-4BBC-75BF5BE58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400" y="4193338"/>
            <a:ext cx="4409440" cy="2407787"/>
          </a:xfrm>
          <a:prstGeom prst="rect">
            <a:avLst/>
          </a:prstGeom>
        </p:spPr>
      </p:pic>
    </p:spTree>
    <p:extLst>
      <p:ext uri="{BB962C8B-B14F-4D97-AF65-F5344CB8AC3E}">
        <p14:creationId xmlns:p14="http://schemas.microsoft.com/office/powerpoint/2010/main" val="1395428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BB9267A-7170-D338-C64C-8A33BB48B793}"/>
              </a:ext>
            </a:extLst>
          </p:cNvPr>
          <p:cNvSpPr txBox="1"/>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kern="1200">
                <a:solidFill>
                  <a:schemeClr val="tx1"/>
                </a:solidFill>
                <a:effectLst/>
                <a:latin typeface="+mj-lt"/>
                <a:ea typeface="+mj-ea"/>
                <a:cs typeface="+mj-cs"/>
              </a:rPr>
              <a:t>Deviation from organisational procedures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policy and procedures&#10;&#10;Description automatically generated">
            <a:extLst>
              <a:ext uri="{FF2B5EF4-FFF2-40B4-BE49-F238E27FC236}">
                <a16:creationId xmlns:a16="http://schemas.microsoft.com/office/drawing/2014/main" id="{AF6AE423-6937-D8BA-0F9C-F7AC0F21C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443" y="640080"/>
            <a:ext cx="7208322" cy="5550408"/>
          </a:xfrm>
          <a:prstGeom prst="rect">
            <a:avLst/>
          </a:prstGeom>
        </p:spPr>
      </p:pic>
    </p:spTree>
    <p:extLst>
      <p:ext uri="{BB962C8B-B14F-4D97-AF65-F5344CB8AC3E}">
        <p14:creationId xmlns:p14="http://schemas.microsoft.com/office/powerpoint/2010/main" val="279262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02BD67-577C-1515-BCDE-3D0E86FA6555}"/>
              </a:ext>
            </a:extLst>
          </p:cNvPr>
          <p:cNvSpPr txBox="1"/>
          <p:nvPr/>
        </p:nvSpPr>
        <p:spPr>
          <a:xfrm>
            <a:off x="528320" y="2073598"/>
            <a:ext cx="10769600" cy="2352952"/>
          </a:xfrm>
          <a:prstGeom prst="rect">
            <a:avLst/>
          </a:prstGeom>
          <a:noFill/>
        </p:spPr>
        <p:txBody>
          <a:bodyPr wrap="square">
            <a:spAutoFit/>
          </a:bodyPr>
          <a:lstStyle/>
          <a:p>
            <a:pPr algn="just">
              <a:lnSpc>
                <a:spcPct val="150000"/>
              </a:lnSpc>
            </a:pPr>
            <a:endParaRPr lang="en-ZA" sz="2000" dirty="0">
              <a:solidFill>
                <a:srgbClr val="000000"/>
              </a:solidFill>
              <a:effectLst/>
              <a:ea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For safety purposes. In an emergency situation, an employee can deviate from a procedure in order to save the equipment, his life or that of other people. For example, during a fire caused by electrical fault the office administrator switches the printer from the plugs. In the procedure, the printer must be switched off first before switching off the plug. </a:t>
            </a:r>
            <a:endParaRPr lang="en-ZA" sz="20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9FB21FD-BE20-E433-B579-3FF0A825B6C3}"/>
              </a:ext>
            </a:extLst>
          </p:cNvPr>
          <p:cNvSpPr txBox="1"/>
          <p:nvPr/>
        </p:nvSpPr>
        <p:spPr>
          <a:xfrm>
            <a:off x="650240" y="4426550"/>
            <a:ext cx="10342880" cy="2102114"/>
          </a:xfrm>
          <a:prstGeom prst="rect">
            <a:avLst/>
          </a:prstGeom>
          <a:noFill/>
        </p:spPr>
        <p:txBody>
          <a:bodyPr wrap="square">
            <a:spAutoFit/>
          </a:bodyPr>
          <a:lstStyle/>
          <a:p>
            <a:pPr marL="457200">
              <a:lnSpc>
                <a:spcPct val="115000"/>
              </a:lnSpc>
            </a:pPr>
            <a:r>
              <a:rPr lang="en-US" sz="1800" dirty="0">
                <a:effectLst/>
                <a:ea typeface="Calibri" panose="020F0502020204030204" pitchFamily="34" charset="0"/>
                <a:cs typeface="Times New Roman" panose="02020603050405020304" pitchFamily="18" charset="0"/>
              </a:rPr>
              <a:t> </a:t>
            </a:r>
            <a:endParaRPr lang="en-ZA" sz="1800" dirty="0">
              <a:effectLst/>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Procedures are not available. A worker can deviate from a procedure if the procedures have not been made available by the superior.</a:t>
            </a:r>
            <a:endParaRPr lang="en-ZA" sz="2000" dirty="0">
              <a:effectLst/>
              <a:ea typeface="Calibri" panose="020F0502020204030204" pitchFamily="34" charset="0"/>
              <a:cs typeface="Times New Roman" panose="02020603050405020304" pitchFamily="18" charset="0"/>
            </a:endParaRPr>
          </a:p>
          <a:p>
            <a:pPr marL="457200">
              <a:lnSpc>
                <a:spcPct val="115000"/>
              </a:lnSpc>
            </a:pPr>
            <a:r>
              <a:rPr lang="en-US" sz="2000" dirty="0">
                <a:effectLst/>
                <a:ea typeface="Calibri" panose="020F0502020204030204" pitchFamily="34" charset="0"/>
                <a:cs typeface="Times New Roman" panose="02020603050405020304" pitchFamily="18" charset="0"/>
              </a:rPr>
              <a:t> </a:t>
            </a:r>
            <a:endParaRPr lang="en-ZA" sz="2000" dirty="0">
              <a:effectLst/>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Procedures are not correct or out of date. </a:t>
            </a:r>
            <a:endParaRPr lang="en-ZA" sz="20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5CD11CA-3FFA-8430-90BF-62FCA5447393}"/>
              </a:ext>
            </a:extLst>
          </p:cNvPr>
          <p:cNvSpPr txBox="1"/>
          <p:nvPr/>
        </p:nvSpPr>
        <p:spPr>
          <a:xfrm>
            <a:off x="810260" y="406400"/>
            <a:ext cx="1057148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3600" b="1" dirty="0">
                <a:solidFill>
                  <a:srgbClr val="000000"/>
                </a:solidFill>
                <a:effectLst/>
                <a:ea typeface="Times New Roman" panose="02020603050405020304" pitchFamily="18" charset="0"/>
              </a:rPr>
              <a:t>There are certain instances where, an employee can deviate with the organisational procedures and go unpunished.</a:t>
            </a:r>
          </a:p>
        </p:txBody>
      </p:sp>
    </p:spTree>
    <p:extLst>
      <p:ext uri="{BB962C8B-B14F-4D97-AF65-F5344CB8AC3E}">
        <p14:creationId xmlns:p14="http://schemas.microsoft.com/office/powerpoint/2010/main" val="139146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984EED-357E-3F7D-DEB2-B9A56E1E32B7}"/>
              </a:ext>
            </a:extLst>
          </p:cNvPr>
          <p:cNvSpPr txBox="1"/>
          <p:nvPr/>
        </p:nvSpPr>
        <p:spPr>
          <a:xfrm>
            <a:off x="334327" y="253609"/>
            <a:ext cx="11226800" cy="21990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ZA" sz="2000" b="1" dirty="0">
                <a:solidFill>
                  <a:srgbClr val="000000"/>
                </a:solidFill>
                <a:effectLst/>
                <a:latin typeface="Arial" panose="020B0604020202020204" pitchFamily="34" charset="0"/>
              </a:rPr>
              <a:t>SAFETY PRINCIPLES FOR GENERAL OPERATION OF OFFICE EQUIPMENT</a:t>
            </a:r>
          </a:p>
          <a:p>
            <a:r>
              <a:rPr lang="en-GB" sz="2000" b="1" dirty="0">
                <a:solidFill>
                  <a:srgbClr val="000000"/>
                </a:solidFill>
                <a:effectLst/>
                <a:latin typeface="Arial" panose="020B0604020202020204" pitchFamily="34" charset="0"/>
                <a:ea typeface="Times New Roman" panose="02020603050405020304" pitchFamily="18" charset="0"/>
              </a:rPr>
              <a:t> </a:t>
            </a:r>
            <a:endParaRPr lang="en-ZA" sz="2400" dirty="0">
              <a:solidFill>
                <a:srgbClr val="000000"/>
              </a:solidFill>
              <a:effectLst/>
              <a:latin typeface="Arial" panose="020B0604020202020204" pitchFamily="34" charset="0"/>
              <a:ea typeface="Times New Roman" panose="02020603050405020304" pitchFamily="18" charset="0"/>
            </a:endParaRPr>
          </a:p>
          <a:p>
            <a:pPr algn="just">
              <a:lnSpc>
                <a:spcPct val="150000"/>
              </a:lnSpc>
            </a:pPr>
            <a:r>
              <a:rPr lang="en-GB" sz="2000" dirty="0">
                <a:solidFill>
                  <a:srgbClr val="000000"/>
                </a:solidFill>
                <a:effectLst/>
                <a:ea typeface="Times New Roman" panose="02020603050405020304" pitchFamily="18" charset="0"/>
              </a:rPr>
              <a:t>Many people think health and safety principles apply only to factory workers and work environments where heavy equipment is used. But what about the office? It’s a workplace, too.  Workplace health and safety issues don’t stop at the office door. </a:t>
            </a:r>
            <a:endParaRPr lang="en-ZA" sz="2400" dirty="0">
              <a:solidFill>
                <a:srgbClr val="000000"/>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5F54C616-2DBD-06B5-560C-2EAD487C3CDC}"/>
              </a:ext>
            </a:extLst>
          </p:cNvPr>
          <p:cNvSpPr txBox="1"/>
          <p:nvPr/>
        </p:nvSpPr>
        <p:spPr>
          <a:xfrm>
            <a:off x="674687" y="5443737"/>
            <a:ext cx="10546080" cy="967957"/>
          </a:xfrm>
          <a:prstGeom prst="rect">
            <a:avLst/>
          </a:prstGeom>
          <a:noFill/>
        </p:spPr>
        <p:txBody>
          <a:bodyPr wrap="square">
            <a:spAutoFit/>
          </a:bodyPr>
          <a:lstStyle/>
          <a:p>
            <a:pPr>
              <a:lnSpc>
                <a:spcPct val="150000"/>
              </a:lnSpc>
            </a:pPr>
            <a:r>
              <a:rPr lang="en-GB" sz="2000" dirty="0">
                <a:solidFill>
                  <a:srgbClr val="000000"/>
                </a:solidFill>
                <a:effectLst/>
                <a:ea typeface="Times New Roman" panose="02020603050405020304" pitchFamily="18" charset="0"/>
              </a:rPr>
              <a:t>Employees working in office environments may be exposed to many potential hazards, which can be eliminated by following good safety practices to identify and manage the risks.</a:t>
            </a:r>
            <a:endParaRPr lang="en-ZA" sz="2400" dirty="0">
              <a:solidFill>
                <a:srgbClr val="000000"/>
              </a:solidFill>
              <a:effectLst/>
              <a:ea typeface="Times New Roman" panose="02020603050405020304" pitchFamily="18" charset="0"/>
            </a:endParaRPr>
          </a:p>
        </p:txBody>
      </p:sp>
      <p:pic>
        <p:nvPicPr>
          <p:cNvPr id="7" name="Picture 6" descr="A white outlet with wires coming out of it&#10;&#10;Description automatically generated">
            <a:extLst>
              <a:ext uri="{FF2B5EF4-FFF2-40B4-BE49-F238E27FC236}">
                <a16:creationId xmlns:a16="http://schemas.microsoft.com/office/drawing/2014/main" id="{95C44109-A68C-9D65-FD42-F12809A3F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60" y="2900295"/>
            <a:ext cx="3292567" cy="2070943"/>
          </a:xfrm>
          <a:prstGeom prst="rect">
            <a:avLst/>
          </a:prstGeom>
          <a:ln>
            <a:noFill/>
          </a:ln>
          <a:effectLst>
            <a:softEdge rad="112500"/>
          </a:effectLst>
        </p:spPr>
      </p:pic>
      <p:pic>
        <p:nvPicPr>
          <p:cNvPr id="9" name="Picture 8" descr="A close-up of an electrical outlet&#10;&#10;Description automatically generated">
            <a:extLst>
              <a:ext uri="{FF2B5EF4-FFF2-40B4-BE49-F238E27FC236}">
                <a16:creationId xmlns:a16="http://schemas.microsoft.com/office/drawing/2014/main" id="{522315F9-2815-C7DA-11AC-ECEFC3ACD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984" y="2707787"/>
            <a:ext cx="3728032" cy="2480836"/>
          </a:xfrm>
          <a:prstGeom prst="rect">
            <a:avLst/>
          </a:prstGeom>
          <a:ln>
            <a:noFill/>
          </a:ln>
          <a:effectLst>
            <a:softEdge rad="112500"/>
          </a:effectLst>
        </p:spPr>
      </p:pic>
      <p:pic>
        <p:nvPicPr>
          <p:cNvPr id="11" name="Picture 10" descr="A box with wires and wires&#10;&#10;Description automatically generated">
            <a:extLst>
              <a:ext uri="{FF2B5EF4-FFF2-40B4-BE49-F238E27FC236}">
                <a16:creationId xmlns:a16="http://schemas.microsoft.com/office/drawing/2014/main" id="{D8DBA55B-7242-004A-2647-45BDF02FC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4264" y="2339090"/>
            <a:ext cx="3842019" cy="2556689"/>
          </a:xfrm>
          <a:prstGeom prst="rect">
            <a:avLst/>
          </a:prstGeom>
          <a:ln>
            <a:noFill/>
          </a:ln>
          <a:effectLst>
            <a:softEdge rad="112500"/>
          </a:effectLst>
        </p:spPr>
      </p:pic>
    </p:spTree>
    <p:extLst>
      <p:ext uri="{BB962C8B-B14F-4D97-AF65-F5344CB8AC3E}">
        <p14:creationId xmlns:p14="http://schemas.microsoft.com/office/powerpoint/2010/main" val="389039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E91208-E22F-1C5D-5A98-BBCA5BF9FC24}"/>
              </a:ext>
            </a:extLst>
          </p:cNvPr>
          <p:cNvSpPr txBox="1"/>
          <p:nvPr/>
        </p:nvSpPr>
        <p:spPr>
          <a:xfrm>
            <a:off x="1117600" y="371703"/>
            <a:ext cx="10789920" cy="45653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en-ZA" sz="1800" b="1" dirty="0">
                <a:solidFill>
                  <a:srgbClr val="000000"/>
                </a:solidFill>
                <a:effectLst/>
                <a:latin typeface="Arial" panose="020B0604020202020204" pitchFamily="34" charset="0"/>
              </a:rPr>
              <a:t>IMPORTANCE OF UNDERSTANDING THE FUNCTION AND USE OF AN EQUIPMENT</a:t>
            </a:r>
          </a:p>
        </p:txBody>
      </p:sp>
      <p:sp>
        <p:nvSpPr>
          <p:cNvPr id="7" name="TextBox 6">
            <a:extLst>
              <a:ext uri="{FF2B5EF4-FFF2-40B4-BE49-F238E27FC236}">
                <a16:creationId xmlns:a16="http://schemas.microsoft.com/office/drawing/2014/main" id="{9A312BDA-EF31-4652-B371-4366AE8F431B}"/>
              </a:ext>
            </a:extLst>
          </p:cNvPr>
          <p:cNvSpPr txBox="1"/>
          <p:nvPr/>
        </p:nvSpPr>
        <p:spPr>
          <a:xfrm>
            <a:off x="132080" y="1198000"/>
            <a:ext cx="9123680" cy="830997"/>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r>
              <a:rPr lang="en-US" sz="2400" dirty="0"/>
              <a:t>It is important for all personnel in the office to understand the function and use of each office equipment. The following are the reasons; </a:t>
            </a:r>
            <a:endParaRPr lang="en-ZA" sz="2400" dirty="0"/>
          </a:p>
        </p:txBody>
      </p:sp>
      <p:pic>
        <p:nvPicPr>
          <p:cNvPr id="8" name="Picture 7">
            <a:extLst>
              <a:ext uri="{FF2B5EF4-FFF2-40B4-BE49-F238E27FC236}">
                <a16:creationId xmlns:a16="http://schemas.microsoft.com/office/drawing/2014/main" id="{FFEFDC22-126D-E225-4D8B-FC43C2F6967A}"/>
              </a:ext>
            </a:extLst>
          </p:cNvPr>
          <p:cNvPicPr>
            <a:picLocks noChangeAspect="1"/>
          </p:cNvPicPr>
          <p:nvPr/>
        </p:nvPicPr>
        <p:blipFill>
          <a:blip r:embed="rId2" cstate="print"/>
          <a:srcRect/>
          <a:stretch>
            <a:fillRect/>
          </a:stretch>
        </p:blipFill>
        <p:spPr bwMode="auto">
          <a:xfrm>
            <a:off x="8891585" y="1887162"/>
            <a:ext cx="2812733" cy="2263393"/>
          </a:xfrm>
          <a:prstGeom prst="rect">
            <a:avLst/>
          </a:prstGeom>
          <a:noFill/>
          <a:ln w="9525">
            <a:noFill/>
            <a:miter lim="800000"/>
            <a:headEnd/>
            <a:tailEnd/>
          </a:ln>
        </p:spPr>
      </p:pic>
      <p:sp>
        <p:nvSpPr>
          <p:cNvPr id="10" name="TextBox 9">
            <a:extLst>
              <a:ext uri="{FF2B5EF4-FFF2-40B4-BE49-F238E27FC236}">
                <a16:creationId xmlns:a16="http://schemas.microsoft.com/office/drawing/2014/main" id="{3F0AA698-222E-A5D4-5700-4C02875902E0}"/>
              </a:ext>
            </a:extLst>
          </p:cNvPr>
          <p:cNvSpPr txBox="1"/>
          <p:nvPr/>
        </p:nvSpPr>
        <p:spPr>
          <a:xfrm>
            <a:off x="487682" y="3183255"/>
            <a:ext cx="35763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400" b="1" dirty="0">
                <a:solidFill>
                  <a:srgbClr val="000000"/>
                </a:solidFill>
                <a:effectLst/>
                <a:ea typeface="Times New Roman" panose="02020603050405020304" pitchFamily="18" charset="0"/>
              </a:rPr>
              <a:t>Minimises time wastages:</a:t>
            </a:r>
            <a:endParaRPr lang="en-ZA" sz="2400" dirty="0"/>
          </a:p>
        </p:txBody>
      </p:sp>
      <p:sp>
        <p:nvSpPr>
          <p:cNvPr id="2" name="TextBox 1">
            <a:extLst>
              <a:ext uri="{FF2B5EF4-FFF2-40B4-BE49-F238E27FC236}">
                <a16:creationId xmlns:a16="http://schemas.microsoft.com/office/drawing/2014/main" id="{7F02F1C7-77A1-6D28-4BE1-0A90DB6D6F60}"/>
              </a:ext>
            </a:extLst>
          </p:cNvPr>
          <p:cNvSpPr txBox="1"/>
          <p:nvPr/>
        </p:nvSpPr>
        <p:spPr>
          <a:xfrm>
            <a:off x="487682" y="4136099"/>
            <a:ext cx="448056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spcAft>
                <a:spcPts val="1000"/>
              </a:spcAft>
            </a:pPr>
            <a:r>
              <a:rPr lang="en-US" sz="2400" b="1" dirty="0">
                <a:effectLst/>
                <a:ea typeface="Calibri" panose="020F0502020204030204" pitchFamily="34" charset="0"/>
                <a:cs typeface="Times New Roman" panose="02020603050405020304" pitchFamily="18" charset="0"/>
              </a:rPr>
              <a:t>Breakdown due to wrong usages:</a:t>
            </a:r>
            <a:r>
              <a:rPr lang="en-US" sz="2400" dirty="0">
                <a:effectLst/>
                <a:ea typeface="Calibri" panose="020F0502020204030204" pitchFamily="34" charset="0"/>
                <a:cs typeface="Times New Roman" panose="02020603050405020304" pitchFamily="18" charset="0"/>
              </a:rPr>
              <a:t> </a:t>
            </a:r>
            <a:endParaRPr lang="en-ZA" sz="24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622C238-AD8B-DD00-37AE-1207B2DC6E1F}"/>
              </a:ext>
            </a:extLst>
          </p:cNvPr>
          <p:cNvSpPr txBox="1"/>
          <p:nvPr/>
        </p:nvSpPr>
        <p:spPr>
          <a:xfrm>
            <a:off x="535219" y="5072688"/>
            <a:ext cx="273304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spcAft>
                <a:spcPts val="1000"/>
              </a:spcAft>
            </a:pPr>
            <a:r>
              <a:rPr lang="en-US" sz="2400" b="1" dirty="0">
                <a:effectLst/>
                <a:ea typeface="Calibri" panose="020F0502020204030204" pitchFamily="34" charset="0"/>
                <a:cs typeface="Times New Roman" panose="02020603050405020304" pitchFamily="18" charset="0"/>
              </a:rPr>
              <a:t>Injury to the user:</a:t>
            </a:r>
            <a:endParaRPr lang="en-ZA" sz="24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C26C1A6-33FA-5501-2D41-A821ADED77EC}"/>
              </a:ext>
            </a:extLst>
          </p:cNvPr>
          <p:cNvSpPr txBox="1"/>
          <p:nvPr/>
        </p:nvSpPr>
        <p:spPr>
          <a:xfrm>
            <a:off x="535221" y="5996671"/>
            <a:ext cx="4775200" cy="58907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nSpc>
                <a:spcPct val="150000"/>
              </a:lnSpc>
              <a:spcAft>
                <a:spcPts val="1000"/>
              </a:spcAft>
            </a:pPr>
            <a:r>
              <a:rPr lang="en-US" sz="2400" b="1" dirty="0">
                <a:effectLst/>
                <a:ea typeface="Calibri" panose="020F0502020204030204" pitchFamily="34" charset="0"/>
                <a:cs typeface="Times New Roman" panose="02020603050405020304" pitchFamily="18" charset="0"/>
              </a:rPr>
              <a:t>Helps to identify malfunctioning:</a:t>
            </a:r>
            <a:endParaRPr lang="en-ZA" sz="2400" dirty="0">
              <a:effectLs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31109A5-520F-4424-1F2F-4013DF78D67D}"/>
              </a:ext>
            </a:extLst>
          </p:cNvPr>
          <p:cNvPicPr>
            <a:picLocks noChangeAspect="1"/>
          </p:cNvPicPr>
          <p:nvPr/>
        </p:nvPicPr>
        <p:blipFill>
          <a:blip r:embed="rId3" cstate="print"/>
          <a:srcRect/>
          <a:stretch>
            <a:fillRect/>
          </a:stretch>
        </p:blipFill>
        <p:spPr bwMode="auto">
          <a:xfrm>
            <a:off x="8615338" y="4514970"/>
            <a:ext cx="3365229" cy="2289677"/>
          </a:xfrm>
          <a:prstGeom prst="rect">
            <a:avLst/>
          </a:prstGeom>
          <a:noFill/>
          <a:ln w="9525">
            <a:noFill/>
            <a:miter lim="800000"/>
            <a:headEnd/>
            <a:tailEnd/>
          </a:ln>
        </p:spPr>
      </p:pic>
      <p:pic>
        <p:nvPicPr>
          <p:cNvPr id="9" name="Picture 8">
            <a:extLst>
              <a:ext uri="{FF2B5EF4-FFF2-40B4-BE49-F238E27FC236}">
                <a16:creationId xmlns:a16="http://schemas.microsoft.com/office/drawing/2014/main" id="{C0180CBB-08A6-44B0-15BC-5D53D25065B2}"/>
              </a:ext>
            </a:extLst>
          </p:cNvPr>
          <p:cNvPicPr>
            <a:picLocks noChangeAspect="1"/>
          </p:cNvPicPr>
          <p:nvPr/>
        </p:nvPicPr>
        <p:blipFill>
          <a:blip r:embed="rId4" cstate="print"/>
          <a:srcRect l="14399" t="13801" r="11444" b="13045"/>
          <a:stretch>
            <a:fillRect/>
          </a:stretch>
        </p:blipFill>
        <p:spPr bwMode="auto">
          <a:xfrm>
            <a:off x="5233498" y="2538575"/>
            <a:ext cx="3341542" cy="2995778"/>
          </a:xfrm>
          <a:prstGeom prst="rect">
            <a:avLst/>
          </a:prstGeom>
          <a:noFill/>
          <a:ln w="9525">
            <a:noFill/>
            <a:miter lim="800000"/>
            <a:headEnd/>
            <a:tailEnd/>
          </a:ln>
        </p:spPr>
      </p:pic>
    </p:spTree>
    <p:extLst>
      <p:ext uri="{BB962C8B-B14F-4D97-AF65-F5344CB8AC3E}">
        <p14:creationId xmlns:p14="http://schemas.microsoft.com/office/powerpoint/2010/main" val="12401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FF2569-7D6A-75AF-C617-14161610646B}"/>
              </a:ext>
            </a:extLst>
          </p:cNvPr>
          <p:cNvSpPr txBox="1"/>
          <p:nvPr/>
        </p:nvSpPr>
        <p:spPr>
          <a:xfrm>
            <a:off x="3241040" y="335613"/>
            <a:ext cx="6096000" cy="456535"/>
          </a:xfrm>
          <a:prstGeom prst="rect">
            <a:avLst/>
          </a:prstGeom>
          <a:noFill/>
        </p:spPr>
        <p:txBody>
          <a:bodyPr wrap="square">
            <a:spAutoFit/>
          </a:bodyPr>
          <a:lstStyle/>
          <a:p>
            <a:pPr algn="just">
              <a:lnSpc>
                <a:spcPct val="150000"/>
              </a:lnSpc>
            </a:pPr>
            <a:r>
              <a:rPr lang="en-ZA" sz="1800" b="1" dirty="0">
                <a:solidFill>
                  <a:srgbClr val="000000"/>
                </a:solidFill>
                <a:effectLst/>
                <a:latin typeface="Arial" panose="020B0604020202020204" pitchFamily="34" charset="0"/>
              </a:rPr>
              <a:t>1.4 CONSUMABLES THAT MUST BE REPLENISHED</a:t>
            </a:r>
          </a:p>
        </p:txBody>
      </p:sp>
      <p:sp>
        <p:nvSpPr>
          <p:cNvPr id="5" name="TextBox 4">
            <a:extLst>
              <a:ext uri="{FF2B5EF4-FFF2-40B4-BE49-F238E27FC236}">
                <a16:creationId xmlns:a16="http://schemas.microsoft.com/office/drawing/2014/main" id="{DDC958F5-0588-D808-5B8E-38A66CE726F4}"/>
              </a:ext>
            </a:extLst>
          </p:cNvPr>
          <p:cNvSpPr txBox="1"/>
          <p:nvPr/>
        </p:nvSpPr>
        <p:spPr>
          <a:xfrm>
            <a:off x="782006" y="985976"/>
            <a:ext cx="10487342" cy="14296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en-GB" sz="2000" dirty="0">
                <a:solidFill>
                  <a:srgbClr val="000000"/>
                </a:solidFill>
                <a:effectLst/>
                <a:ea typeface="Times New Roman" panose="02020603050405020304" pitchFamily="18" charset="0"/>
              </a:rPr>
              <a:t>Most office equipment use consumables in order for them to perform their functions. These consumables must be replenished as they get finished due to continued use. The following is a list of consumables that must be replenished;</a:t>
            </a:r>
            <a:endParaRPr lang="en-ZA" sz="2400" dirty="0">
              <a:solidFill>
                <a:srgbClr val="000000"/>
              </a:solidFill>
              <a:effectLst/>
              <a:ea typeface="Times New Roman" panose="02020603050405020304" pitchFamily="18" charset="0"/>
            </a:endParaRPr>
          </a:p>
        </p:txBody>
      </p:sp>
      <p:pic>
        <p:nvPicPr>
          <p:cNvPr id="6" name="Picture 5">
            <a:extLst>
              <a:ext uri="{FF2B5EF4-FFF2-40B4-BE49-F238E27FC236}">
                <a16:creationId xmlns:a16="http://schemas.microsoft.com/office/drawing/2014/main" id="{353177C6-E57F-6995-8225-2E4B9CC8143E}"/>
              </a:ext>
            </a:extLst>
          </p:cNvPr>
          <p:cNvPicPr>
            <a:picLocks noChangeAspect="1"/>
          </p:cNvPicPr>
          <p:nvPr/>
        </p:nvPicPr>
        <p:blipFill>
          <a:blip r:embed="rId2" cstate="print"/>
          <a:srcRect t="17452" b="23546"/>
          <a:stretch>
            <a:fillRect/>
          </a:stretch>
        </p:blipFill>
        <p:spPr bwMode="auto">
          <a:xfrm>
            <a:off x="185738" y="3010610"/>
            <a:ext cx="3474874" cy="2295436"/>
          </a:xfrm>
          <a:prstGeom prst="rect">
            <a:avLst/>
          </a:prstGeom>
          <a:noFill/>
          <a:ln w="9525">
            <a:noFill/>
            <a:miter lim="800000"/>
            <a:headEnd/>
            <a:tailEnd/>
          </a:ln>
        </p:spPr>
      </p:pic>
      <p:sp>
        <p:nvSpPr>
          <p:cNvPr id="8" name="TextBox 7">
            <a:extLst>
              <a:ext uri="{FF2B5EF4-FFF2-40B4-BE49-F238E27FC236}">
                <a16:creationId xmlns:a16="http://schemas.microsoft.com/office/drawing/2014/main" id="{C90B7A67-F1C0-ED06-6286-93FEBFF007FA}"/>
              </a:ext>
            </a:extLst>
          </p:cNvPr>
          <p:cNvSpPr txBox="1"/>
          <p:nvPr/>
        </p:nvSpPr>
        <p:spPr>
          <a:xfrm>
            <a:off x="711200" y="2615006"/>
            <a:ext cx="1432560" cy="45653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50000"/>
              </a:lnSpc>
            </a:pPr>
            <a:r>
              <a:rPr lang="en-GB" sz="1800" dirty="0">
                <a:solidFill>
                  <a:srgbClr val="000000"/>
                </a:solidFill>
                <a:effectLst/>
                <a:latin typeface="Arial" panose="020B0604020202020204" pitchFamily="34" charset="0"/>
                <a:ea typeface="Times New Roman" panose="02020603050405020304" pitchFamily="18" charset="0"/>
              </a:rPr>
              <a:t>1. Toner</a:t>
            </a:r>
            <a:endParaRPr lang="en-ZA" sz="2000" dirty="0">
              <a:solidFill>
                <a:srgbClr val="000000"/>
              </a:solidFill>
              <a:effectLst/>
              <a:latin typeface="Arial" panose="020B0604020202020204" pitchFamily="34" charset="0"/>
              <a:ea typeface="Times New Roman" panose="02020603050405020304" pitchFamily="18" charset="0"/>
            </a:endParaRPr>
          </a:p>
        </p:txBody>
      </p:sp>
      <p:pic>
        <p:nvPicPr>
          <p:cNvPr id="9" name="Picture 8">
            <a:extLst>
              <a:ext uri="{FF2B5EF4-FFF2-40B4-BE49-F238E27FC236}">
                <a16:creationId xmlns:a16="http://schemas.microsoft.com/office/drawing/2014/main" id="{9B0B142E-B26C-9D65-B0E1-C3BE64EBA7B8}"/>
              </a:ext>
            </a:extLst>
          </p:cNvPr>
          <p:cNvPicPr>
            <a:picLocks noChangeAspect="1"/>
          </p:cNvPicPr>
          <p:nvPr/>
        </p:nvPicPr>
        <p:blipFill>
          <a:blip r:embed="rId3" cstate="print"/>
          <a:srcRect/>
          <a:stretch>
            <a:fillRect/>
          </a:stretch>
        </p:blipFill>
        <p:spPr bwMode="auto">
          <a:xfrm>
            <a:off x="3271362" y="4717914"/>
            <a:ext cx="3234689" cy="2050155"/>
          </a:xfrm>
          <a:prstGeom prst="rect">
            <a:avLst/>
          </a:prstGeom>
          <a:noFill/>
          <a:ln w="9525">
            <a:noFill/>
            <a:miter lim="800000"/>
            <a:headEnd/>
            <a:tailEnd/>
          </a:ln>
        </p:spPr>
      </p:pic>
      <p:sp>
        <p:nvSpPr>
          <p:cNvPr id="11" name="TextBox 10">
            <a:extLst>
              <a:ext uri="{FF2B5EF4-FFF2-40B4-BE49-F238E27FC236}">
                <a16:creationId xmlns:a16="http://schemas.microsoft.com/office/drawing/2014/main" id="{33D058B9-F30B-F592-E410-CB40DD55DE81}"/>
              </a:ext>
            </a:extLst>
          </p:cNvPr>
          <p:cNvSpPr txBox="1"/>
          <p:nvPr/>
        </p:nvSpPr>
        <p:spPr>
          <a:xfrm>
            <a:off x="4109719" y="4470007"/>
            <a:ext cx="1485265" cy="45653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50000"/>
              </a:lnSpc>
            </a:pPr>
            <a:r>
              <a:rPr lang="en-GB" sz="1800" dirty="0">
                <a:solidFill>
                  <a:srgbClr val="000000"/>
                </a:solidFill>
                <a:effectLst/>
                <a:latin typeface="Arial" panose="020B0604020202020204" pitchFamily="34" charset="0"/>
                <a:ea typeface="Times New Roman" panose="02020603050405020304" pitchFamily="18" charset="0"/>
              </a:rPr>
              <a:t>2. Cartridge</a:t>
            </a:r>
            <a:endParaRPr lang="en-ZA" sz="2000" dirty="0">
              <a:solidFill>
                <a:srgbClr val="000000"/>
              </a:solidFill>
              <a:effectLst/>
              <a:latin typeface="Arial" panose="020B0604020202020204" pitchFamily="34" charset="0"/>
              <a:ea typeface="Times New Roman" panose="02020603050405020304" pitchFamily="18" charset="0"/>
            </a:endParaRPr>
          </a:p>
        </p:txBody>
      </p:sp>
      <p:pic>
        <p:nvPicPr>
          <p:cNvPr id="12" name="Picture 11">
            <a:extLst>
              <a:ext uri="{FF2B5EF4-FFF2-40B4-BE49-F238E27FC236}">
                <a16:creationId xmlns:a16="http://schemas.microsoft.com/office/drawing/2014/main" id="{6DE71AE4-4D6D-D64E-B190-D77FB01946E0}"/>
              </a:ext>
            </a:extLst>
          </p:cNvPr>
          <p:cNvPicPr>
            <a:picLocks noChangeAspect="1"/>
          </p:cNvPicPr>
          <p:nvPr/>
        </p:nvPicPr>
        <p:blipFill>
          <a:blip r:embed="rId4" cstate="print"/>
          <a:srcRect l="5071" t="25414" r="11425" b="15470"/>
          <a:stretch>
            <a:fillRect/>
          </a:stretch>
        </p:blipFill>
        <p:spPr bwMode="auto">
          <a:xfrm>
            <a:off x="6424293" y="3103083"/>
            <a:ext cx="3185694" cy="1904085"/>
          </a:xfrm>
          <a:prstGeom prst="rect">
            <a:avLst/>
          </a:prstGeom>
          <a:noFill/>
          <a:ln w="9525">
            <a:noFill/>
            <a:miter lim="800000"/>
            <a:headEnd/>
            <a:tailEnd/>
          </a:ln>
        </p:spPr>
      </p:pic>
      <p:sp>
        <p:nvSpPr>
          <p:cNvPr id="14" name="TextBox 13">
            <a:extLst>
              <a:ext uri="{FF2B5EF4-FFF2-40B4-BE49-F238E27FC236}">
                <a16:creationId xmlns:a16="http://schemas.microsoft.com/office/drawing/2014/main" id="{E157EC55-8306-CB47-16F0-F58DA8BBDE72}"/>
              </a:ext>
            </a:extLst>
          </p:cNvPr>
          <p:cNvSpPr txBox="1"/>
          <p:nvPr/>
        </p:nvSpPr>
        <p:spPr>
          <a:xfrm>
            <a:off x="6902452" y="2671530"/>
            <a:ext cx="2367280" cy="45653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50000"/>
              </a:lnSpc>
            </a:pPr>
            <a:r>
              <a:rPr lang="en-GB" sz="1800" dirty="0">
                <a:solidFill>
                  <a:srgbClr val="000000"/>
                </a:solidFill>
                <a:effectLst/>
                <a:latin typeface="Arial" panose="020B0604020202020204" pitchFamily="34" charset="0"/>
                <a:ea typeface="Times New Roman" panose="02020603050405020304" pitchFamily="18" charset="0"/>
              </a:rPr>
              <a:t>3. Computer paper </a:t>
            </a:r>
            <a:endParaRPr lang="en-ZA" sz="2000" dirty="0">
              <a:solidFill>
                <a:srgbClr val="000000"/>
              </a:solidFill>
              <a:effectLst/>
              <a:latin typeface="Arial" panose="020B0604020202020204" pitchFamily="34" charset="0"/>
              <a:ea typeface="Times New Roman" panose="02020603050405020304" pitchFamily="18" charset="0"/>
            </a:endParaRPr>
          </a:p>
        </p:txBody>
      </p:sp>
      <p:pic>
        <p:nvPicPr>
          <p:cNvPr id="15" name="Picture 14">
            <a:extLst>
              <a:ext uri="{FF2B5EF4-FFF2-40B4-BE49-F238E27FC236}">
                <a16:creationId xmlns:a16="http://schemas.microsoft.com/office/drawing/2014/main" id="{78ED6AA0-BCDC-A985-9108-632F056E82C0}"/>
              </a:ext>
            </a:extLst>
          </p:cNvPr>
          <p:cNvPicPr>
            <a:picLocks noChangeAspect="1"/>
          </p:cNvPicPr>
          <p:nvPr/>
        </p:nvPicPr>
        <p:blipFill>
          <a:blip r:embed="rId5" cstate="print"/>
          <a:srcRect t="10985"/>
          <a:stretch>
            <a:fillRect/>
          </a:stretch>
        </p:blipFill>
        <p:spPr bwMode="auto">
          <a:xfrm>
            <a:off x="9269732" y="4698274"/>
            <a:ext cx="2828924" cy="2068268"/>
          </a:xfrm>
          <a:prstGeom prst="rect">
            <a:avLst/>
          </a:prstGeom>
          <a:noFill/>
          <a:ln w="9525">
            <a:noFill/>
            <a:miter lim="800000"/>
            <a:headEnd/>
            <a:tailEnd/>
          </a:ln>
        </p:spPr>
      </p:pic>
      <p:sp>
        <p:nvSpPr>
          <p:cNvPr id="17" name="TextBox 16">
            <a:extLst>
              <a:ext uri="{FF2B5EF4-FFF2-40B4-BE49-F238E27FC236}">
                <a16:creationId xmlns:a16="http://schemas.microsoft.com/office/drawing/2014/main" id="{D094F0F7-335F-5E14-F021-0D8B1D0EB029}"/>
              </a:ext>
            </a:extLst>
          </p:cNvPr>
          <p:cNvSpPr txBox="1"/>
          <p:nvPr/>
        </p:nvSpPr>
        <p:spPr>
          <a:xfrm>
            <a:off x="10099041" y="4292146"/>
            <a:ext cx="1170307" cy="45653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50000"/>
              </a:lnSpc>
            </a:pPr>
            <a:r>
              <a:rPr lang="en-GB" sz="1800" dirty="0">
                <a:solidFill>
                  <a:srgbClr val="000000"/>
                </a:solidFill>
                <a:effectLst/>
                <a:latin typeface="Arial" panose="020B0604020202020204" pitchFamily="34" charset="0"/>
                <a:ea typeface="Times New Roman" panose="02020603050405020304" pitchFamily="18" charset="0"/>
              </a:rPr>
              <a:t>4. Disks</a:t>
            </a:r>
            <a:endParaRPr lang="en-ZA" sz="20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91063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8CEC3D-C1AF-879E-8B99-15365F332361}"/>
              </a:ext>
            </a:extLst>
          </p:cNvPr>
          <p:cNvSpPr txBox="1"/>
          <p:nvPr/>
        </p:nvSpPr>
        <p:spPr>
          <a:xfrm>
            <a:off x="288765" y="617424"/>
            <a:ext cx="11614469" cy="1983620"/>
          </a:xfrm>
          <a:prstGeom prst="rect">
            <a:avLst/>
          </a:prstGeom>
          <a:noFill/>
        </p:spPr>
        <p:txBody>
          <a:bodyPr wrap="square">
            <a:spAutoFit/>
          </a:bodyPr>
          <a:lstStyle/>
          <a:p>
            <a:pPr algn="just">
              <a:lnSpc>
                <a:spcPct val="150000"/>
              </a:lnSpc>
            </a:pPr>
            <a:r>
              <a:rPr lang="en-ZA" sz="2400" b="1" dirty="0">
                <a:solidFill>
                  <a:srgbClr val="000000"/>
                </a:solidFill>
                <a:effectLst/>
                <a:latin typeface="Arial" panose="020B0604020202020204" pitchFamily="34" charset="0"/>
              </a:rPr>
              <a:t>Repairing equipment that is not in good working condition</a:t>
            </a:r>
            <a:endParaRPr lang="en-ZA" sz="2000" dirty="0">
              <a:solidFill>
                <a:srgbClr val="000000"/>
              </a:solidFill>
              <a:effectLst/>
              <a:ea typeface="Times New Roman" panose="02020603050405020304" pitchFamily="18" charset="0"/>
            </a:endParaRPr>
          </a:p>
          <a:p>
            <a:pPr algn="just">
              <a:lnSpc>
                <a:spcPct val="150000"/>
              </a:lnSpc>
            </a:pPr>
            <a:r>
              <a:rPr lang="en-GB" sz="2000" dirty="0">
                <a:solidFill>
                  <a:srgbClr val="000000"/>
                </a:solidFill>
                <a:effectLst/>
                <a:ea typeface="Times New Roman" panose="02020603050405020304" pitchFamily="18" charset="0"/>
              </a:rPr>
              <a:t>Whenever an office equipment is not working properly, it must be sent for repair. Most organisations have their own service providers who repair and service their office equipment. Let us look at the process of selecting a maintenance service provider.</a:t>
            </a:r>
            <a:endParaRPr lang="en-ZA" sz="2400" dirty="0">
              <a:solidFill>
                <a:srgbClr val="000000"/>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44D2F6A7-2DEB-9747-CD47-B82E60400E74}"/>
              </a:ext>
            </a:extLst>
          </p:cNvPr>
          <p:cNvSpPr txBox="1"/>
          <p:nvPr/>
        </p:nvSpPr>
        <p:spPr>
          <a:xfrm>
            <a:off x="288765" y="3424384"/>
            <a:ext cx="9204960"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GB" sz="2800" b="1" dirty="0">
                <a:solidFill>
                  <a:srgbClr val="000000"/>
                </a:solidFill>
                <a:effectLst/>
                <a:latin typeface="Arial" panose="020B0604020202020204" pitchFamily="34" charset="0"/>
                <a:ea typeface="Times New Roman" panose="02020603050405020304" pitchFamily="18" charset="0"/>
              </a:rPr>
              <a:t>1. IDENTIFYING POTENTIAL SERVICE PROVIDERS</a:t>
            </a:r>
            <a:endParaRPr lang="en-ZA" sz="3200" dirty="0">
              <a:solidFill>
                <a:srgbClr val="000000"/>
              </a:solidFill>
              <a:effectLst/>
              <a:latin typeface="Arial" panose="020B0604020202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E3D797F8-F44F-2983-938F-EE45439710CC}"/>
              </a:ext>
            </a:extLst>
          </p:cNvPr>
          <p:cNvSpPr txBox="1"/>
          <p:nvPr/>
        </p:nvSpPr>
        <p:spPr>
          <a:xfrm>
            <a:off x="5039359" y="4256956"/>
            <a:ext cx="6146801" cy="13051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nSpc>
                <a:spcPct val="150000"/>
              </a:lnSpc>
            </a:pPr>
            <a:r>
              <a:rPr lang="en-GB" sz="2800" dirty="0">
                <a:solidFill>
                  <a:srgbClr val="000000"/>
                </a:solidFill>
                <a:effectLst/>
                <a:latin typeface="Arial" panose="020B0604020202020204" pitchFamily="34" charset="0"/>
                <a:ea typeface="Times New Roman" panose="02020603050405020304" pitchFamily="18" charset="0"/>
              </a:rPr>
              <a:t> </a:t>
            </a:r>
            <a:r>
              <a:rPr lang="en-GB" sz="2800" b="1" dirty="0">
                <a:solidFill>
                  <a:srgbClr val="000000"/>
                </a:solidFill>
                <a:effectLst/>
                <a:latin typeface="Arial" panose="020B0604020202020204" pitchFamily="34" charset="0"/>
                <a:ea typeface="Times New Roman" panose="02020603050405020304" pitchFamily="18" charset="0"/>
              </a:rPr>
              <a:t>2. DRAWING UP A SHORTLIST OF SERVICE PROVIDERS</a:t>
            </a:r>
            <a:endParaRPr lang="en-ZA" sz="3200" dirty="0">
              <a:solidFill>
                <a:srgbClr val="000000"/>
              </a:solidFill>
              <a:effectLst/>
              <a:latin typeface="Arial" panose="020B060402020202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63DDDA4E-0A5A-F5D0-B3AB-35A8F2EBF4C3}"/>
              </a:ext>
            </a:extLst>
          </p:cNvPr>
          <p:cNvSpPr txBox="1"/>
          <p:nvPr/>
        </p:nvSpPr>
        <p:spPr>
          <a:xfrm>
            <a:off x="5300822" y="5852076"/>
            <a:ext cx="6602412"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GB" sz="2800" b="1" dirty="0">
                <a:solidFill>
                  <a:srgbClr val="000000"/>
                </a:solidFill>
                <a:effectLst/>
                <a:latin typeface="Arial" panose="020B0604020202020204" pitchFamily="34" charset="0"/>
                <a:ea typeface="Times New Roman" panose="02020603050405020304" pitchFamily="18" charset="0"/>
              </a:rPr>
              <a:t>3. CHOOSING A SERVICE PROVIDER</a:t>
            </a:r>
            <a:endParaRPr lang="en-ZA" sz="3200" dirty="0">
              <a:solidFill>
                <a:srgbClr val="000000"/>
              </a:solidFill>
              <a:effectLst/>
              <a:latin typeface="Arial" panose="020B0604020202020204" pitchFamily="34" charset="0"/>
              <a:ea typeface="Times New Roman" panose="02020603050405020304" pitchFamily="18" charset="0"/>
            </a:endParaRPr>
          </a:p>
        </p:txBody>
      </p:sp>
      <p:pic>
        <p:nvPicPr>
          <p:cNvPr id="11" name="Picture 10" descr="A person kneeling on the floor looking at a printer&#10;&#10;Description automatically generated">
            <a:extLst>
              <a:ext uri="{FF2B5EF4-FFF2-40B4-BE49-F238E27FC236}">
                <a16:creationId xmlns:a16="http://schemas.microsoft.com/office/drawing/2014/main" id="{91504219-4FEB-D404-3005-B2C8FEBE5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11" y="4256956"/>
            <a:ext cx="4504399" cy="2530900"/>
          </a:xfrm>
          <a:prstGeom prst="rect">
            <a:avLst/>
          </a:prstGeom>
        </p:spPr>
      </p:pic>
    </p:spTree>
    <p:extLst>
      <p:ext uri="{BB962C8B-B14F-4D97-AF65-F5344CB8AC3E}">
        <p14:creationId xmlns:p14="http://schemas.microsoft.com/office/powerpoint/2010/main" val="244822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4D25C-D470-2D54-FA6C-66CC779B28CE}"/>
              </a:ext>
            </a:extLst>
          </p:cNvPr>
          <p:cNvSpPr txBox="1"/>
          <p:nvPr/>
        </p:nvSpPr>
        <p:spPr>
          <a:xfrm>
            <a:off x="3562667" y="389648"/>
            <a:ext cx="5327333" cy="523220"/>
          </a:xfrm>
          <a:prstGeom prst="rect">
            <a:avLst/>
          </a:prstGeom>
          <a:noFill/>
        </p:spPr>
        <p:txBody>
          <a:bodyPr wrap="square">
            <a:spAutoFit/>
          </a:bodyPr>
          <a:lstStyle/>
          <a:p>
            <a:r>
              <a:rPr lang="en-GB" sz="2800" b="1" dirty="0">
                <a:solidFill>
                  <a:srgbClr val="000000"/>
                </a:solidFill>
                <a:effectLst/>
                <a:latin typeface="Arial" panose="020B0604020202020204" pitchFamily="34" charset="0"/>
                <a:ea typeface="Times New Roman" panose="02020603050405020304" pitchFamily="18" charset="0"/>
              </a:rPr>
              <a:t>Contacting service providers </a:t>
            </a:r>
            <a:endParaRPr lang="en-ZA" sz="3200" dirty="0">
              <a:solidFill>
                <a:srgbClr val="000000"/>
              </a:solidFill>
              <a:effectLst/>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DE1D235B-6292-0BAF-F4BF-E18662843DF6}"/>
              </a:ext>
            </a:extLst>
          </p:cNvPr>
          <p:cNvSpPr txBox="1"/>
          <p:nvPr/>
        </p:nvSpPr>
        <p:spPr>
          <a:xfrm>
            <a:off x="792480" y="1514173"/>
            <a:ext cx="2418080" cy="75469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GB" sz="3200" b="1" dirty="0">
                <a:solidFill>
                  <a:srgbClr val="000000"/>
                </a:solidFill>
                <a:effectLst/>
                <a:ea typeface="Times New Roman" panose="02020603050405020304" pitchFamily="18" charset="0"/>
              </a:rPr>
              <a:t>1. Email</a:t>
            </a:r>
            <a:endParaRPr lang="en-ZA" sz="3600" dirty="0">
              <a:solidFill>
                <a:srgbClr val="000000"/>
              </a:solidFill>
              <a:effectLst/>
              <a:ea typeface="Times New Roman" panose="02020603050405020304" pitchFamily="18" charset="0"/>
            </a:endParaRPr>
          </a:p>
        </p:txBody>
      </p:sp>
      <p:sp>
        <p:nvSpPr>
          <p:cNvPr id="7" name="TextBox 6">
            <a:extLst>
              <a:ext uri="{FF2B5EF4-FFF2-40B4-BE49-F238E27FC236}">
                <a16:creationId xmlns:a16="http://schemas.microsoft.com/office/drawing/2014/main" id="{BB3008DD-79C9-D2DF-0902-7CA9DB638FA0}"/>
              </a:ext>
            </a:extLst>
          </p:cNvPr>
          <p:cNvSpPr txBox="1"/>
          <p:nvPr/>
        </p:nvSpPr>
        <p:spPr>
          <a:xfrm>
            <a:off x="4693920" y="1551825"/>
            <a:ext cx="2418080" cy="75469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n-GB" sz="3200" b="1" dirty="0">
                <a:solidFill>
                  <a:srgbClr val="000000"/>
                </a:solidFill>
                <a:effectLst/>
                <a:ea typeface="Times New Roman" panose="02020603050405020304" pitchFamily="18" charset="0"/>
              </a:rPr>
              <a:t>2. Telephone</a:t>
            </a:r>
            <a:endParaRPr lang="en-ZA" sz="3600" dirty="0">
              <a:solidFill>
                <a:srgbClr val="000000"/>
              </a:solidFill>
              <a:effectLst/>
              <a:ea typeface="Times New Roman" panose="02020603050405020304" pitchFamily="18" charset="0"/>
            </a:endParaRPr>
          </a:p>
        </p:txBody>
      </p:sp>
      <p:sp>
        <p:nvSpPr>
          <p:cNvPr id="9" name="TextBox 8">
            <a:extLst>
              <a:ext uri="{FF2B5EF4-FFF2-40B4-BE49-F238E27FC236}">
                <a16:creationId xmlns:a16="http://schemas.microsoft.com/office/drawing/2014/main" id="{C703DF17-FC09-662A-F2CB-256F21CD5935}"/>
              </a:ext>
            </a:extLst>
          </p:cNvPr>
          <p:cNvSpPr txBox="1"/>
          <p:nvPr/>
        </p:nvSpPr>
        <p:spPr>
          <a:xfrm>
            <a:off x="9245600" y="1585492"/>
            <a:ext cx="2397760" cy="75469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en-GB" sz="3200" b="1" dirty="0">
                <a:solidFill>
                  <a:srgbClr val="000000"/>
                </a:solidFill>
                <a:effectLst/>
                <a:ea typeface="Times New Roman" panose="02020603050405020304" pitchFamily="18" charset="0"/>
              </a:rPr>
              <a:t>3. Letter</a:t>
            </a:r>
            <a:endParaRPr lang="en-ZA" sz="3600" dirty="0">
              <a:solidFill>
                <a:srgbClr val="000000"/>
              </a:solidFill>
              <a:effectLst/>
              <a:ea typeface="Times New Roman" panose="02020603050405020304" pitchFamily="18" charset="0"/>
            </a:endParaRPr>
          </a:p>
        </p:txBody>
      </p:sp>
      <p:pic>
        <p:nvPicPr>
          <p:cNvPr id="11" name="Picture 10" descr="A black telephone with a cord&#10;&#10;Description automatically generated">
            <a:extLst>
              <a:ext uri="{FF2B5EF4-FFF2-40B4-BE49-F238E27FC236}">
                <a16:creationId xmlns:a16="http://schemas.microsoft.com/office/drawing/2014/main" id="{56802900-EDBB-9CF7-1576-8F82427CB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880" y="2306519"/>
            <a:ext cx="4074160" cy="3580322"/>
          </a:xfrm>
          <a:prstGeom prst="rect">
            <a:avLst/>
          </a:prstGeom>
          <a:ln>
            <a:noFill/>
          </a:ln>
          <a:effectLst>
            <a:softEdge rad="112500"/>
          </a:effectLst>
        </p:spPr>
      </p:pic>
      <p:pic>
        <p:nvPicPr>
          <p:cNvPr id="13" name="Picture 12" descr="A fountain pen on a piece of paper&#10;&#10;Description automatically generated">
            <a:extLst>
              <a:ext uri="{FF2B5EF4-FFF2-40B4-BE49-F238E27FC236}">
                <a16:creationId xmlns:a16="http://schemas.microsoft.com/office/drawing/2014/main" id="{EA6DB9D0-0400-AC07-FF39-6284D78A9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667" y="2761321"/>
            <a:ext cx="3832548" cy="2358491"/>
          </a:xfrm>
          <a:prstGeom prst="rect">
            <a:avLst/>
          </a:prstGeom>
        </p:spPr>
      </p:pic>
      <p:pic>
        <p:nvPicPr>
          <p:cNvPr id="15" name="Picture 14" descr="A blue envelope with a white paper in it&#10;&#10;Description automatically generated">
            <a:extLst>
              <a:ext uri="{FF2B5EF4-FFF2-40B4-BE49-F238E27FC236}">
                <a16:creationId xmlns:a16="http://schemas.microsoft.com/office/drawing/2014/main" id="{FA220F69-B52B-B204-CCB7-C7DD359A2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05" y="2761321"/>
            <a:ext cx="3000375" cy="2402691"/>
          </a:xfrm>
          <a:prstGeom prst="rect">
            <a:avLst/>
          </a:prstGeom>
        </p:spPr>
      </p:pic>
    </p:spTree>
    <p:extLst>
      <p:ext uri="{BB962C8B-B14F-4D97-AF65-F5344CB8AC3E}">
        <p14:creationId xmlns:p14="http://schemas.microsoft.com/office/powerpoint/2010/main" val="378600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989CDE7-6D3F-6A40-6F0D-03A06DBCFF64}"/>
              </a:ext>
            </a:extLst>
          </p:cNvPr>
          <p:cNvSpPr txBox="1"/>
          <p:nvPr/>
        </p:nvSpPr>
        <p:spPr>
          <a:xfrm>
            <a:off x="640080" y="4419600"/>
            <a:ext cx="10908792" cy="120396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b="1" kern="1200">
                <a:solidFill>
                  <a:schemeClr val="tx1"/>
                </a:solidFill>
                <a:effectLst/>
                <a:latin typeface="+mj-lt"/>
                <a:ea typeface="+mj-ea"/>
                <a:cs typeface="+mj-cs"/>
              </a:rPr>
              <a:t>Operating office equipment</a:t>
            </a:r>
          </a:p>
        </p:txBody>
      </p:sp>
      <p:pic>
        <p:nvPicPr>
          <p:cNvPr id="4" name="Picture 3" descr="A person using a photocopier&#10;&#10;Description automatically generated">
            <a:extLst>
              <a:ext uri="{FF2B5EF4-FFF2-40B4-BE49-F238E27FC236}">
                <a16:creationId xmlns:a16="http://schemas.microsoft.com/office/drawing/2014/main" id="{14593AFE-744F-1370-3B90-35B9DF17AF1E}"/>
              </a:ext>
            </a:extLst>
          </p:cNvPr>
          <p:cNvPicPr>
            <a:picLocks noChangeAspect="1"/>
          </p:cNvPicPr>
          <p:nvPr/>
        </p:nvPicPr>
        <p:blipFill rotWithShape="1">
          <a:blip r:embed="rId2">
            <a:extLst>
              <a:ext uri="{28A0092B-C50C-407E-A947-70E740481C1C}">
                <a14:useLocalDpi xmlns:a14="http://schemas.microsoft.com/office/drawing/2010/main" val="0"/>
              </a:ext>
            </a:extLst>
          </a:blip>
          <a:srcRect r="3293" b="-2"/>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6" name="Picture 5" descr="A hand holding a book&#10;&#10;Description automatically generated">
            <a:extLst>
              <a:ext uri="{FF2B5EF4-FFF2-40B4-BE49-F238E27FC236}">
                <a16:creationId xmlns:a16="http://schemas.microsoft.com/office/drawing/2014/main" id="{50A67723-6924-6788-98AA-BBD1E7EC8669}"/>
              </a:ext>
            </a:extLst>
          </p:cNvPr>
          <p:cNvPicPr>
            <a:picLocks noChangeAspect="1"/>
          </p:cNvPicPr>
          <p:nvPr/>
        </p:nvPicPr>
        <p:blipFill rotWithShape="1">
          <a:blip r:embed="rId3">
            <a:extLst>
              <a:ext uri="{28A0092B-C50C-407E-A947-70E740481C1C}">
                <a14:useLocalDpi xmlns:a14="http://schemas.microsoft.com/office/drawing/2010/main" val="0"/>
              </a:ext>
            </a:extLst>
          </a:blip>
          <a:srcRect l="1582" r="3" b="3"/>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3"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77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2C4AD1-9445-AA81-00CC-44E2291E534B}"/>
              </a:ext>
            </a:extLst>
          </p:cNvPr>
          <p:cNvSpPr txBox="1"/>
          <p:nvPr/>
        </p:nvSpPr>
        <p:spPr>
          <a:xfrm>
            <a:off x="3048000" y="72518"/>
            <a:ext cx="6096000" cy="739754"/>
          </a:xfrm>
          <a:prstGeom prst="rect">
            <a:avLst/>
          </a:prstGeom>
          <a:noFill/>
        </p:spPr>
        <p:txBody>
          <a:bodyPr wrap="square">
            <a:spAutoFit/>
          </a:bodyPr>
          <a:lstStyle/>
          <a:p>
            <a:pPr algn="just">
              <a:lnSpc>
                <a:spcPct val="150000"/>
              </a:lnSpc>
            </a:pPr>
            <a:r>
              <a:rPr lang="en-ZA" sz="3200" b="1" dirty="0">
                <a:solidFill>
                  <a:srgbClr val="000000"/>
                </a:solidFill>
                <a:effectLst/>
                <a:latin typeface="Arial" panose="020B0604020202020204" pitchFamily="34" charset="0"/>
              </a:rPr>
              <a:t>Operating office equipment</a:t>
            </a:r>
          </a:p>
        </p:txBody>
      </p:sp>
      <p:sp>
        <p:nvSpPr>
          <p:cNvPr id="5" name="TextBox 4">
            <a:extLst>
              <a:ext uri="{FF2B5EF4-FFF2-40B4-BE49-F238E27FC236}">
                <a16:creationId xmlns:a16="http://schemas.microsoft.com/office/drawing/2014/main" id="{7828578F-BB81-CE65-AB9D-641FE577C64B}"/>
              </a:ext>
            </a:extLst>
          </p:cNvPr>
          <p:cNvSpPr txBox="1"/>
          <p:nvPr/>
        </p:nvSpPr>
        <p:spPr>
          <a:xfrm>
            <a:off x="528320" y="1071352"/>
            <a:ext cx="6096000" cy="369332"/>
          </a:xfrm>
          <a:prstGeom prst="rect">
            <a:avLst/>
          </a:prstGeom>
          <a:noFill/>
        </p:spPr>
        <p:txBody>
          <a:bodyPr wrap="square">
            <a:spAutoFit/>
          </a:bodyPr>
          <a:lstStyle/>
          <a:p>
            <a:r>
              <a:rPr lang="en-GB" sz="1800" b="1" dirty="0">
                <a:solidFill>
                  <a:srgbClr val="000000"/>
                </a:solidFill>
                <a:effectLst/>
                <a:latin typeface="Arial" panose="020B0604020202020204" pitchFamily="34" charset="0"/>
                <a:ea typeface="Times New Roman" panose="02020603050405020304" pitchFamily="18" charset="0"/>
              </a:rPr>
              <a:t>OPERATING A SWITCHBOARD</a:t>
            </a:r>
            <a:endParaRPr lang="en-ZA" dirty="0"/>
          </a:p>
        </p:txBody>
      </p:sp>
      <p:sp>
        <p:nvSpPr>
          <p:cNvPr id="9" name="TextBox 8">
            <a:extLst>
              <a:ext uri="{FF2B5EF4-FFF2-40B4-BE49-F238E27FC236}">
                <a16:creationId xmlns:a16="http://schemas.microsoft.com/office/drawing/2014/main" id="{2A1848B8-565F-77F3-F2EB-43ED93FC4373}"/>
              </a:ext>
            </a:extLst>
          </p:cNvPr>
          <p:cNvSpPr txBox="1"/>
          <p:nvPr/>
        </p:nvSpPr>
        <p:spPr>
          <a:xfrm>
            <a:off x="299720" y="1547753"/>
            <a:ext cx="10993120" cy="2125069"/>
          </a:xfrm>
          <a:prstGeom prst="rect">
            <a:avLst/>
          </a:prstGeom>
          <a:noFill/>
        </p:spPr>
        <p:txBody>
          <a:bodyPr wrap="square">
            <a:spAutoFit/>
          </a:bodyPr>
          <a:lstStyle/>
          <a:p>
            <a:pPr marL="342900" lvl="0" indent="-342900" algn="just">
              <a:lnSpc>
                <a:spcPct val="150000"/>
              </a:lnSpc>
              <a:tabLst>
                <a:tab pos="457200" algn="l"/>
              </a:tabLst>
            </a:pPr>
            <a:r>
              <a:rPr lang="en-US" sz="1800" b="1" dirty="0">
                <a:effectLst/>
                <a:latin typeface="Arial" panose="020B0604020202020204" pitchFamily="34" charset="0"/>
                <a:ea typeface="Calibri" panose="020F0502020204030204" pitchFamily="34" charset="0"/>
                <a:cs typeface="Times New Roman" panose="02020603050405020304" pitchFamily="18" charset="0"/>
              </a:rPr>
              <a:t>1.) </a:t>
            </a:r>
            <a:r>
              <a:rPr lang="en-US" sz="1800" dirty="0">
                <a:effectLst/>
                <a:ea typeface="Calibri" panose="020F0502020204030204" pitchFamily="34" charset="0"/>
                <a:cs typeface="Times New Roman" panose="02020603050405020304" pitchFamily="18" charset="0"/>
              </a:rPr>
              <a:t>This will help you transfer calls faster.</a:t>
            </a:r>
          </a:p>
          <a:p>
            <a:pPr marL="342900" lvl="0" indent="-342900" algn="just">
              <a:lnSpc>
                <a:spcPct val="150000"/>
              </a:lnSpc>
              <a:tabLst>
                <a:tab pos="457200" algn="l"/>
              </a:tabLst>
            </a:pPr>
            <a:endParaRPr lang="en-ZA" sz="1800" dirty="0">
              <a:effectLst/>
              <a:ea typeface="Calibri" panose="020F0502020204030204" pitchFamily="34" charset="0"/>
              <a:cs typeface="Times New Roman" panose="02020603050405020304" pitchFamily="18" charset="0"/>
            </a:endParaRPr>
          </a:p>
          <a:p>
            <a:pPr marL="342900" lvl="0" indent="-342900" algn="just">
              <a:lnSpc>
                <a:spcPct val="150000"/>
              </a:lnSpc>
              <a:spcAft>
                <a:spcPts val="1000"/>
              </a:spcAft>
              <a:tabLst>
                <a:tab pos="457200" algn="l"/>
              </a:tabLst>
            </a:pPr>
            <a:r>
              <a:rPr lang="en-US" sz="1800" b="1" dirty="0">
                <a:effectLst/>
                <a:latin typeface="Arial" panose="020B0604020202020204" pitchFamily="34" charset="0"/>
                <a:ea typeface="Calibri" panose="020F0502020204030204" pitchFamily="34" charset="0"/>
                <a:cs typeface="Times New Roman" panose="02020603050405020304" pitchFamily="18" charset="0"/>
              </a:rPr>
              <a:t>2.) </a:t>
            </a:r>
            <a:r>
              <a:rPr lang="en-US" sz="1800" dirty="0">
                <a:effectLst/>
                <a:ea typeface="Calibri" panose="020F0502020204030204" pitchFamily="34" charset="0"/>
                <a:cs typeface="Times New Roman" panose="02020603050405020304" pitchFamily="18" charset="0"/>
              </a:rPr>
              <a:t>Answer ringing phones by picking up the headset and saying your company's greeting. Some switchboards require you to push the button indicated by the ringing line to answer the phone, particularly if you are already on a separate line</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3965682-05BA-A76E-737E-CE70D7782CCC}"/>
              </a:ext>
            </a:extLst>
          </p:cNvPr>
          <p:cNvSpPr txBox="1"/>
          <p:nvPr/>
        </p:nvSpPr>
        <p:spPr>
          <a:xfrm>
            <a:off x="299720" y="3779891"/>
            <a:ext cx="10535920" cy="1294072"/>
          </a:xfrm>
          <a:prstGeom prst="rect">
            <a:avLst/>
          </a:prstGeom>
          <a:noFill/>
        </p:spPr>
        <p:txBody>
          <a:bodyPr wrap="square">
            <a:spAutoFit/>
          </a:bodyPr>
          <a:lstStyle/>
          <a:p>
            <a:pPr marL="342900" lvl="0" indent="-342900" algn="just">
              <a:lnSpc>
                <a:spcPct val="150000"/>
              </a:lnSpc>
              <a:spcAft>
                <a:spcPts val="1000"/>
              </a:spcAft>
              <a:tabLst>
                <a:tab pos="457200" algn="l"/>
              </a:tabLst>
            </a:pPr>
            <a:r>
              <a:rPr lang="en-US" sz="1800" b="1" dirty="0">
                <a:effectLst/>
                <a:latin typeface="Arial" panose="020B0604020202020204" pitchFamily="34" charset="0"/>
                <a:ea typeface="Calibri" panose="020F0502020204030204" pitchFamily="34" charset="0"/>
                <a:cs typeface="Times New Roman" panose="02020603050405020304" pitchFamily="18" charset="0"/>
              </a:rPr>
              <a:t>3.) </a:t>
            </a:r>
            <a:r>
              <a:rPr lang="en-US" sz="1800" dirty="0">
                <a:effectLst/>
                <a:ea typeface="Calibri" panose="020F0502020204030204" pitchFamily="34" charset="0"/>
                <a:cs typeface="Times New Roman" panose="02020603050405020304" pitchFamily="18" charset="0"/>
              </a:rPr>
              <a:t>Call company employees by simply dialing their extensions. Many switchboards, however, require you to dial a number before calling out, such as "9." Consult your switchboard manual or another employee about how to dial out.</a:t>
            </a:r>
            <a:endParaRPr lang="en-ZA" sz="1800" dirty="0">
              <a:effectLst/>
              <a:ea typeface="Calibri" panose="020F0502020204030204" pitchFamily="34" charset="0"/>
              <a:cs typeface="Times New Roman" panose="02020603050405020304" pitchFamily="18" charset="0"/>
            </a:endParaRPr>
          </a:p>
        </p:txBody>
      </p:sp>
      <p:pic>
        <p:nvPicPr>
          <p:cNvPr id="13" name="Picture 12" descr="A person wearing headset and sitting at a desk&#10;&#10;Description automatically generated">
            <a:extLst>
              <a:ext uri="{FF2B5EF4-FFF2-40B4-BE49-F238E27FC236}">
                <a16:creationId xmlns:a16="http://schemas.microsoft.com/office/drawing/2014/main" id="{FD4B44FE-3A57-005C-FBAC-D4115846177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476240" y="1313816"/>
            <a:ext cx="6045200" cy="3400425"/>
          </a:xfrm>
          <a:prstGeom prst="rect">
            <a:avLst/>
          </a:prstGeom>
        </p:spPr>
      </p:pic>
      <p:sp>
        <p:nvSpPr>
          <p:cNvPr id="15" name="TextBox 14">
            <a:extLst>
              <a:ext uri="{FF2B5EF4-FFF2-40B4-BE49-F238E27FC236}">
                <a16:creationId xmlns:a16="http://schemas.microsoft.com/office/drawing/2014/main" id="{762EE993-9280-09AD-68CF-E7AE530CDB33}"/>
              </a:ext>
            </a:extLst>
          </p:cNvPr>
          <p:cNvSpPr txBox="1"/>
          <p:nvPr/>
        </p:nvSpPr>
        <p:spPr>
          <a:xfrm>
            <a:off x="284480" y="5199170"/>
            <a:ext cx="11653520" cy="1295868"/>
          </a:xfrm>
          <a:prstGeom prst="rect">
            <a:avLst/>
          </a:prstGeom>
          <a:noFill/>
        </p:spPr>
        <p:txBody>
          <a:bodyPr wrap="square">
            <a:spAutoFit/>
          </a:bodyPr>
          <a:lstStyle/>
          <a:p>
            <a:pPr marL="342900" lvl="0" indent="-342900" algn="just">
              <a:lnSpc>
                <a:spcPct val="150000"/>
              </a:lnSpc>
              <a:tabLst>
                <a:tab pos="457200" algn="l"/>
              </a:tabLst>
            </a:pPr>
            <a:r>
              <a:rPr lang="en-US" sz="1800" b="1" dirty="0">
                <a:effectLst/>
                <a:latin typeface="Arial" panose="020B0604020202020204" pitchFamily="34" charset="0"/>
                <a:ea typeface="Calibri" panose="020F0502020204030204" pitchFamily="34" charset="0"/>
                <a:cs typeface="Times New Roman" panose="02020603050405020304" pitchFamily="18" charset="0"/>
              </a:rPr>
              <a:t>4.) </a:t>
            </a:r>
            <a:r>
              <a:rPr lang="en-US" sz="1800" dirty="0">
                <a:effectLst/>
                <a:ea typeface="Calibri" panose="020F0502020204030204" pitchFamily="34" charset="0"/>
                <a:cs typeface="Times New Roman" panose="02020603050405020304" pitchFamily="18" charset="0"/>
              </a:rPr>
              <a:t>Place the call on hold by pressing the "Hold" button, if necessary. Retrieve the call by pressing the "Hold" button for a second time. While calls are on hold you can complete internal or external phone calls, answer other ringing lines or address face-to-face customers. </a:t>
            </a:r>
          </a:p>
        </p:txBody>
      </p:sp>
    </p:spTree>
    <p:extLst>
      <p:ext uri="{BB962C8B-B14F-4D97-AF65-F5344CB8AC3E}">
        <p14:creationId xmlns:p14="http://schemas.microsoft.com/office/powerpoint/2010/main" val="1852462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E5B78DEBED4F42B598D81390968A08" ma:contentTypeVersion="4" ma:contentTypeDescription="Create a new document." ma:contentTypeScope="" ma:versionID="ab9677d1032d0fbbaa1f37e8ad95fcac">
  <xsd:schema xmlns:xsd="http://www.w3.org/2001/XMLSchema" xmlns:xs="http://www.w3.org/2001/XMLSchema" xmlns:p="http://schemas.microsoft.com/office/2006/metadata/properties" xmlns:ns2="a83a59d4-50bf-448d-bfb8-f9cc59f1752d" targetNamespace="http://schemas.microsoft.com/office/2006/metadata/properties" ma:root="true" ma:fieldsID="842ab764dc6677a446cd94c4f618c8cb" ns2:_="">
    <xsd:import namespace="a83a59d4-50bf-448d-bfb8-f9cc59f175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a59d4-50bf-448d-bfb8-f9cc59f175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DDADC4-7F45-4379-A397-81614CA9B82B}">
  <ds:schemaRefs>
    <ds:schemaRef ds:uri="http://schemas.microsoft.com/sharepoint/v3/contenttype/forms"/>
  </ds:schemaRefs>
</ds:datastoreItem>
</file>

<file path=customXml/itemProps2.xml><?xml version="1.0" encoding="utf-8"?>
<ds:datastoreItem xmlns:ds="http://schemas.openxmlformats.org/officeDocument/2006/customXml" ds:itemID="{6CD9F9D0-D9D4-4BFA-BCE9-F3E59E0A3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a59d4-50bf-448d-bfb8-f9cc59f17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1940</TotalTime>
  <Words>1603</Words>
  <Application>Microsoft Office PowerPoint</Application>
  <PresentationFormat>Widescreen</PresentationFormat>
  <Paragraphs>96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Pietersen</dc:creator>
  <cp:lastModifiedBy>Amy Pietersen</cp:lastModifiedBy>
  <cp:revision>18</cp:revision>
  <dcterms:created xsi:type="dcterms:W3CDTF">2023-09-29T08:19:22Z</dcterms:created>
  <dcterms:modified xsi:type="dcterms:W3CDTF">2024-03-05T14:21:10Z</dcterms:modified>
</cp:coreProperties>
</file>