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257" r:id="rId4"/>
    <p:sldId id="258" r:id="rId5"/>
    <p:sldId id="259" r:id="rId6"/>
    <p:sldId id="261" r:id="rId7"/>
    <p:sldId id="264" r:id="rId8"/>
    <p:sldId id="265" r:id="rId9"/>
    <p:sldId id="266" r:id="rId10"/>
    <p:sldId id="267" r:id="rId11"/>
    <p:sldId id="262" r:id="rId12"/>
    <p:sldId id="268" r:id="rId13"/>
    <p:sldId id="269" r:id="rId14"/>
    <p:sldId id="270" r:id="rId15"/>
    <p:sldId id="283" r:id="rId16"/>
    <p:sldId id="271" r:id="rId17"/>
    <p:sldId id="272" r:id="rId18"/>
    <p:sldId id="274" r:id="rId19"/>
    <p:sldId id="275" r:id="rId20"/>
    <p:sldId id="276" r:id="rId21"/>
    <p:sldId id="277" r:id="rId22"/>
    <p:sldId id="284" r:id="rId23"/>
    <p:sldId id="278" r:id="rId24"/>
    <p:sldId id="279" r:id="rId25"/>
    <p:sldId id="280" r:id="rId26"/>
    <p:sldId id="281" r:id="rId27"/>
    <p:sldId id="282" r:id="rId28"/>
    <p:sldId id="28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3714959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66651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93935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513581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8047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1375975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1100885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71000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2499966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9EAC85-08A7-4C9D-AF28-F40C5E175A48}" type="datetimeFigureOut">
              <a:rPr lang="en-ZA" smtClean="0"/>
              <a:t>2024/02/13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55291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9EAC85-08A7-4C9D-AF28-F40C5E175A48}" type="datetimeFigureOut">
              <a:rPr lang="en-ZA" smtClean="0"/>
              <a:t>2024/02/13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168063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9EAC85-08A7-4C9D-AF28-F40C5E175A48}" type="datetimeFigureOut">
              <a:rPr lang="en-ZA" smtClean="0"/>
              <a:t>2024/02/13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79408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9EAC85-08A7-4C9D-AF28-F40C5E175A48}" type="datetimeFigureOut">
              <a:rPr lang="en-ZA" smtClean="0"/>
              <a:t>2024/02/13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361138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9EAC85-08A7-4C9D-AF28-F40C5E175A48}" type="datetimeFigureOut">
              <a:rPr lang="en-ZA" smtClean="0"/>
              <a:t>2024/02/13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1509442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9EAC85-08A7-4C9D-AF28-F40C5E175A48}" type="datetimeFigureOut">
              <a:rPr lang="en-ZA" smtClean="0"/>
              <a:t>2024/02/13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350718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9EAC85-08A7-4C9D-AF28-F40C5E175A48}" type="datetimeFigureOut">
              <a:rPr lang="en-ZA" smtClean="0"/>
              <a:t>2024/02/13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19059AD-B78D-4617-9917-B98ED914C2E6}" type="slidenum">
              <a:rPr lang="en-ZA" smtClean="0"/>
              <a:t>‹#›</a:t>
            </a:fld>
            <a:endParaRPr lang="en-ZA"/>
          </a:p>
        </p:txBody>
      </p:sp>
    </p:spTree>
    <p:extLst>
      <p:ext uri="{BB962C8B-B14F-4D97-AF65-F5344CB8AC3E}">
        <p14:creationId xmlns:p14="http://schemas.microsoft.com/office/powerpoint/2010/main" val="163838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9EAC85-08A7-4C9D-AF28-F40C5E175A48}" type="datetimeFigureOut">
              <a:rPr lang="en-ZA" smtClean="0"/>
              <a:t>2024/02/13</a:t>
            </a:fld>
            <a:endParaRPr lang="en-Z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19059AD-B78D-4617-9917-B98ED914C2E6}" type="slidenum">
              <a:rPr lang="en-ZA" smtClean="0"/>
              <a:t>‹#›</a:t>
            </a:fld>
            <a:endParaRPr lang="en-ZA"/>
          </a:p>
        </p:txBody>
      </p:sp>
    </p:spTree>
    <p:extLst>
      <p:ext uri="{BB962C8B-B14F-4D97-AF65-F5344CB8AC3E}">
        <p14:creationId xmlns:p14="http://schemas.microsoft.com/office/powerpoint/2010/main" val="2312243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g"/></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png"/><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6F32B1-6ACD-509A-CD3B-11EE75DF174E}"/>
              </a:ext>
            </a:extLst>
          </p:cNvPr>
          <p:cNvSpPr txBox="1"/>
          <p:nvPr/>
        </p:nvSpPr>
        <p:spPr>
          <a:xfrm>
            <a:off x="650240" y="807720"/>
            <a:ext cx="10353040" cy="769441"/>
          </a:xfrm>
          <a:prstGeom prst="rect">
            <a:avLst/>
          </a:prstGeom>
          <a:noFill/>
        </p:spPr>
        <p:txBody>
          <a:bodyPr wrap="square" rtlCol="0">
            <a:spAutoFit/>
          </a:bodyPr>
          <a:lstStyle/>
          <a:p>
            <a:r>
              <a:rPr lang="en-ZA" sz="4400" b="1" dirty="0"/>
              <a:t>Introduction to Computers - 117925</a:t>
            </a:r>
          </a:p>
        </p:txBody>
      </p:sp>
      <p:pic>
        <p:nvPicPr>
          <p:cNvPr id="4" name="Picture 3">
            <a:extLst>
              <a:ext uri="{FF2B5EF4-FFF2-40B4-BE49-F238E27FC236}">
                <a16:creationId xmlns:a16="http://schemas.microsoft.com/office/drawing/2014/main" id="{4A1F6D30-409A-E8B0-2467-E26896846C6C}"/>
              </a:ext>
            </a:extLst>
          </p:cNvPr>
          <p:cNvPicPr>
            <a:picLocks noChangeAspect="1"/>
          </p:cNvPicPr>
          <p:nvPr/>
        </p:nvPicPr>
        <p:blipFill rotWithShape="1">
          <a:blip r:embed="rId2">
            <a:extLst>
              <a:ext uri="{28A0092B-C50C-407E-A947-70E740481C1C}">
                <a14:useLocalDpi xmlns:a14="http://schemas.microsoft.com/office/drawing/2010/main" val="0"/>
              </a:ext>
            </a:extLst>
          </a:blip>
          <a:srcRect l="3780" t="12889" r="3589" b="8042"/>
          <a:stretch/>
        </p:blipFill>
        <p:spPr>
          <a:xfrm>
            <a:off x="1788160" y="1874738"/>
            <a:ext cx="7731760" cy="4689756"/>
          </a:xfrm>
          <a:prstGeom prst="rect">
            <a:avLst/>
          </a:prstGeom>
        </p:spPr>
      </p:pic>
    </p:spTree>
    <p:extLst>
      <p:ext uri="{BB962C8B-B14F-4D97-AF65-F5344CB8AC3E}">
        <p14:creationId xmlns:p14="http://schemas.microsoft.com/office/powerpoint/2010/main" val="2889686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320940-CE55-97D9-8306-A221B1DDB1B9}"/>
              </a:ext>
            </a:extLst>
          </p:cNvPr>
          <p:cNvSpPr txBox="1"/>
          <p:nvPr/>
        </p:nvSpPr>
        <p:spPr>
          <a:xfrm>
            <a:off x="487680" y="382955"/>
            <a:ext cx="11338560" cy="369332"/>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Print Screen, Scroll Lock and Pause/Break keys</a:t>
            </a:r>
            <a:r>
              <a:rPr lang="en-ZW" sz="1800" dirty="0">
                <a:effectLst/>
                <a:latin typeface="Arial" panose="020B0604020202020204" pitchFamily="34" charset="0"/>
                <a:ea typeface="Times New Roman" panose="02020603050405020304" pitchFamily="18" charset="0"/>
              </a:rPr>
              <a:t> are at the far right end of the keyboard.</a:t>
            </a:r>
            <a:endParaRPr lang="en-ZA" dirty="0"/>
          </a:p>
        </p:txBody>
      </p:sp>
      <p:sp>
        <p:nvSpPr>
          <p:cNvPr id="5" name="TextBox 4">
            <a:extLst>
              <a:ext uri="{FF2B5EF4-FFF2-40B4-BE49-F238E27FC236}">
                <a16:creationId xmlns:a16="http://schemas.microsoft.com/office/drawing/2014/main" id="{27C474A8-CBC4-0E47-B2E4-1DABB213C175}"/>
              </a:ext>
            </a:extLst>
          </p:cNvPr>
          <p:cNvSpPr txBox="1"/>
          <p:nvPr/>
        </p:nvSpPr>
        <p:spPr>
          <a:xfrm>
            <a:off x="76200" y="1386957"/>
            <a:ext cx="12039600" cy="708912"/>
          </a:xfrm>
          <a:prstGeom prst="rect">
            <a:avLst/>
          </a:prstGeom>
          <a:noFill/>
        </p:spPr>
        <p:txBody>
          <a:bodyPr wrap="square">
            <a:spAutoFit/>
          </a:bodyPr>
          <a:lstStyle/>
          <a:p>
            <a:pPr lvl="0">
              <a:lnSpc>
                <a:spcPct val="115000"/>
              </a:lnSpc>
              <a:spcBef>
                <a:spcPts val="250"/>
              </a:spcBef>
              <a:spcAft>
                <a:spcPts val="1200"/>
              </a:spcAft>
              <a:buSzPts val="1000"/>
              <a:tabLst>
                <a:tab pos="457200" algn="l"/>
              </a:tabLst>
            </a:pP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Control (Ctrl)</a:t>
            </a: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Alternate (Alt)</a:t>
            </a: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Shift keys </a:t>
            </a: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are designed to work with other keys. For example, if you press Ctrl + S at the same time, you can save a file.</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BC89F47D-A188-5850-197F-BB5F6FD8A664}"/>
              </a:ext>
            </a:extLst>
          </p:cNvPr>
          <p:cNvSpPr txBox="1"/>
          <p:nvPr/>
        </p:nvSpPr>
        <p:spPr>
          <a:xfrm>
            <a:off x="86360" y="2545873"/>
            <a:ext cx="10962640" cy="369332"/>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Backspace key </a:t>
            </a:r>
            <a:r>
              <a:rPr lang="en-ZW" sz="1800" dirty="0">
                <a:effectLst/>
                <a:latin typeface="Arial" panose="020B0604020202020204" pitchFamily="34" charset="0"/>
                <a:ea typeface="Times New Roman" panose="02020603050405020304" pitchFamily="18" charset="0"/>
              </a:rPr>
              <a:t>erases the character to the left of the cursor</a:t>
            </a:r>
            <a:endParaRPr lang="en-ZA" dirty="0"/>
          </a:p>
        </p:txBody>
      </p:sp>
      <p:sp>
        <p:nvSpPr>
          <p:cNvPr id="9" name="TextBox 8">
            <a:extLst>
              <a:ext uri="{FF2B5EF4-FFF2-40B4-BE49-F238E27FC236}">
                <a16:creationId xmlns:a16="http://schemas.microsoft.com/office/drawing/2014/main" id="{3370AC43-9A8A-C191-F464-B26244388B27}"/>
              </a:ext>
            </a:extLst>
          </p:cNvPr>
          <p:cNvSpPr txBox="1"/>
          <p:nvPr/>
        </p:nvSpPr>
        <p:spPr>
          <a:xfrm>
            <a:off x="121920" y="3365209"/>
            <a:ext cx="11704320" cy="1792798"/>
          </a:xfrm>
          <a:prstGeom prst="rect">
            <a:avLst/>
          </a:prstGeom>
          <a:noFill/>
        </p:spPr>
        <p:txBody>
          <a:bodyPr wrap="square">
            <a:spAutoFit/>
          </a:bodyPr>
          <a:lstStyle/>
          <a:p>
            <a:pPr>
              <a:lnSpc>
                <a:spcPct val="115000"/>
              </a:lnSpc>
              <a:spcAft>
                <a:spcPts val="1000"/>
              </a:spcAft>
            </a:pP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iMac USB Keyboard    </a:t>
            </a:r>
          </a:p>
          <a:p>
            <a:pPr>
              <a:lnSpc>
                <a:spcPct val="115000"/>
              </a:lnSpc>
              <a:spcAft>
                <a:spcPts val="1000"/>
              </a:spcAft>
            </a:pP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To the right of the regular keys is the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cursor control pad</a:t>
            </a: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the bottom are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four arrow keys</a:t>
            </a: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Pressing any one of these keys moves the cursor in the direction of the arrow. </a:t>
            </a:r>
            <a:b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b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Depending on the keyboard you are using, there are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five to six keys</a:t>
            </a: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above the arrows including:</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439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65F0D4-D962-9496-D015-B78BC3F1C809}"/>
              </a:ext>
            </a:extLst>
          </p:cNvPr>
          <p:cNvSpPr txBox="1"/>
          <p:nvPr/>
        </p:nvSpPr>
        <p:spPr>
          <a:xfrm>
            <a:off x="248398" y="654953"/>
            <a:ext cx="11109960" cy="2308324"/>
          </a:xfrm>
          <a:prstGeom prst="rect">
            <a:avLst/>
          </a:prstGeom>
          <a:noFill/>
        </p:spPr>
        <p:txBody>
          <a:bodyPr wrap="square">
            <a:spAutoFit/>
          </a:bodyPr>
          <a:lstStyle/>
          <a:p>
            <a:r>
              <a:rPr lang="en-ZW" sz="2400" dirty="0">
                <a:effectLst/>
                <a:latin typeface="Arial" panose="020B0604020202020204" pitchFamily="34" charset="0"/>
                <a:ea typeface="Calibri" panose="020F0502020204030204" pitchFamily="34" charset="0"/>
              </a:rPr>
              <a:t>There are two main types of mice -- optical and mechanical. </a:t>
            </a:r>
            <a:r>
              <a:rPr lang="en-ZW" sz="2400" dirty="0">
                <a:effectLst/>
                <a:highlight>
                  <a:srgbClr val="FFFF00"/>
                </a:highlight>
                <a:latin typeface="Arial" panose="020B0604020202020204" pitchFamily="34" charset="0"/>
                <a:ea typeface="Calibri" panose="020F0502020204030204" pitchFamily="34" charset="0"/>
              </a:rPr>
              <a:t>The </a:t>
            </a:r>
            <a:r>
              <a:rPr lang="en-ZW" sz="2400" b="1" dirty="0">
                <a:effectLst/>
                <a:highlight>
                  <a:srgbClr val="FFFF00"/>
                </a:highlight>
                <a:latin typeface="Arial" panose="020B0604020202020204" pitchFamily="34" charset="0"/>
                <a:ea typeface="Calibri" panose="020F0502020204030204" pitchFamily="34" charset="0"/>
              </a:rPr>
              <a:t>optical</a:t>
            </a:r>
            <a:r>
              <a:rPr lang="en-ZW" sz="2400" dirty="0">
                <a:effectLst/>
                <a:highlight>
                  <a:srgbClr val="FFFF00"/>
                </a:highlight>
                <a:latin typeface="Arial" panose="020B0604020202020204" pitchFamily="34" charset="0"/>
                <a:ea typeface="Calibri" panose="020F0502020204030204" pitchFamily="34" charset="0"/>
              </a:rPr>
              <a:t> mouse uses an electronic eye </a:t>
            </a:r>
            <a:r>
              <a:rPr lang="en-ZW" sz="2400" dirty="0">
                <a:effectLst/>
                <a:latin typeface="Arial" panose="020B0604020202020204" pitchFamily="34" charset="0"/>
                <a:ea typeface="Calibri" panose="020F0502020204030204" pitchFamily="34" charset="0"/>
              </a:rPr>
              <a:t>to detect movement and is easier to clean. </a:t>
            </a:r>
          </a:p>
          <a:p>
            <a:endParaRPr lang="en-ZW" sz="2400" dirty="0">
              <a:highlight>
                <a:srgbClr val="FFFF00"/>
              </a:highlight>
              <a:latin typeface="Arial" panose="020B0604020202020204" pitchFamily="34" charset="0"/>
              <a:ea typeface="Calibri" panose="020F0502020204030204" pitchFamily="34" charset="0"/>
            </a:endParaRPr>
          </a:p>
          <a:p>
            <a:r>
              <a:rPr lang="en-ZW" sz="2400" dirty="0">
                <a:effectLst/>
                <a:highlight>
                  <a:srgbClr val="FFFF00"/>
                </a:highlight>
                <a:latin typeface="Arial" panose="020B0604020202020204" pitchFamily="34" charset="0"/>
                <a:ea typeface="Calibri" panose="020F0502020204030204" pitchFamily="34" charset="0"/>
              </a:rPr>
              <a:t>The </a:t>
            </a:r>
            <a:r>
              <a:rPr lang="en-ZW" sz="2400" b="1" dirty="0">
                <a:effectLst/>
                <a:highlight>
                  <a:srgbClr val="FFFF00"/>
                </a:highlight>
                <a:latin typeface="Arial" panose="020B0604020202020204" pitchFamily="34" charset="0"/>
                <a:ea typeface="Calibri" panose="020F0502020204030204" pitchFamily="34" charset="0"/>
              </a:rPr>
              <a:t>mechanical mouse</a:t>
            </a:r>
            <a:r>
              <a:rPr lang="en-ZW" sz="2400" dirty="0">
                <a:effectLst/>
                <a:highlight>
                  <a:srgbClr val="FFFF00"/>
                </a:highlight>
                <a:latin typeface="Arial" panose="020B0604020202020204" pitchFamily="34" charset="0"/>
                <a:ea typeface="Calibri" panose="020F0502020204030204" pitchFamily="34" charset="0"/>
              </a:rPr>
              <a:t> uses a rolling ball to detect movement </a:t>
            </a:r>
            <a:r>
              <a:rPr lang="en-ZW" sz="2400" dirty="0">
                <a:effectLst/>
                <a:latin typeface="Arial" panose="020B0604020202020204" pitchFamily="34" charset="0"/>
                <a:ea typeface="Calibri" panose="020F0502020204030204" pitchFamily="34" charset="0"/>
              </a:rPr>
              <a:t>and is more difficult to clean; however, it is less expensive, so many computers come with a mechanical mouse. </a:t>
            </a:r>
            <a:endParaRPr lang="en-ZA" sz="2400" dirty="0"/>
          </a:p>
        </p:txBody>
      </p:sp>
      <p:pic>
        <p:nvPicPr>
          <p:cNvPr id="3074" name="Picture 18" descr="Mouse">
            <a:extLst>
              <a:ext uri="{FF2B5EF4-FFF2-40B4-BE49-F238E27FC236}">
                <a16:creationId xmlns:a16="http://schemas.microsoft.com/office/drawing/2014/main" id="{9E819D82-A316-F060-B150-687E92C2F8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 y="4059922"/>
            <a:ext cx="3327400"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A76556BC-F3AD-16B7-A5B2-911C0F0BCF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717" y="4059922"/>
            <a:ext cx="2143125" cy="2143125"/>
          </a:xfrm>
          <a:prstGeom prst="rect">
            <a:avLst/>
          </a:prstGeom>
        </p:spPr>
      </p:pic>
      <p:pic>
        <p:nvPicPr>
          <p:cNvPr id="6" name="Picture 5">
            <a:extLst>
              <a:ext uri="{FF2B5EF4-FFF2-40B4-BE49-F238E27FC236}">
                <a16:creationId xmlns:a16="http://schemas.microsoft.com/office/drawing/2014/main" id="{2A6C3F6A-22DC-D83E-F742-76D1EE1300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1200" y="3347812"/>
            <a:ext cx="4297158" cy="3009223"/>
          </a:xfrm>
          <a:prstGeom prst="rect">
            <a:avLst/>
          </a:prstGeom>
        </p:spPr>
      </p:pic>
    </p:spTree>
    <p:extLst>
      <p:ext uri="{BB962C8B-B14F-4D97-AF65-F5344CB8AC3E}">
        <p14:creationId xmlns:p14="http://schemas.microsoft.com/office/powerpoint/2010/main" val="2794613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889BC5-6EB6-76E0-2634-07AE864696C5}"/>
              </a:ext>
            </a:extLst>
          </p:cNvPr>
          <p:cNvSpPr txBox="1"/>
          <p:nvPr/>
        </p:nvSpPr>
        <p:spPr>
          <a:xfrm>
            <a:off x="3048000" y="138289"/>
            <a:ext cx="6096000" cy="489749"/>
          </a:xfrm>
          <a:prstGeom prst="rect">
            <a:avLst/>
          </a:prstGeom>
          <a:noFill/>
        </p:spPr>
        <p:txBody>
          <a:bodyPr wrap="square">
            <a:spAutoFit/>
          </a:bodyPr>
          <a:lstStyle/>
          <a:p>
            <a:pPr algn="ctr">
              <a:lnSpc>
                <a:spcPct val="115000"/>
              </a:lnSpc>
              <a:spcAft>
                <a:spcPts val="1000"/>
              </a:spcAft>
            </a:pPr>
            <a:r>
              <a:rPr lang="en-ZW"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Back of Computer Case</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929032C-6517-AD3F-57D4-5D28EBF4F00A}"/>
              </a:ext>
            </a:extLst>
          </p:cNvPr>
          <p:cNvSpPr txBox="1"/>
          <p:nvPr/>
        </p:nvSpPr>
        <p:spPr>
          <a:xfrm>
            <a:off x="497840" y="628038"/>
            <a:ext cx="9591040" cy="2506840"/>
          </a:xfrm>
          <a:prstGeom prst="rect">
            <a:avLst/>
          </a:prstGeom>
          <a:noFill/>
        </p:spPr>
        <p:txBody>
          <a:bodyPr wrap="square">
            <a:spAutoFit/>
          </a:bodyPr>
          <a:lstStyle/>
          <a:p>
            <a:pPr lvl="0">
              <a:lnSpc>
                <a:spcPct val="115000"/>
              </a:lnSpc>
              <a:spcBef>
                <a:spcPts val="250"/>
              </a:spcBef>
              <a:spcAft>
                <a:spcPts val="250"/>
              </a:spcAft>
              <a:tabLst>
                <a:tab pos="457200" algn="l"/>
              </a:tabLst>
            </a:pP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PS/2 Port</a:t>
            </a:r>
            <a:b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These ports are called PS/2 ports and are used for the </a:t>
            </a: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mouse</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keyboard</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Many people refer to them as the mouse port or the keyboard port.</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p>
            <a:pPr marL="838835">
              <a:lnSpc>
                <a:spcPct val="115000"/>
              </a:lnSpc>
              <a:spcAft>
                <a:spcPts val="1000"/>
              </a:spcAft>
            </a:pPr>
            <a:r>
              <a:rPr lang="en-ZW"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250"/>
              </a:spcBef>
              <a:spcAft>
                <a:spcPts val="250"/>
              </a:spcAft>
              <a:tabLst>
                <a:tab pos="457200" algn="l"/>
              </a:tabLst>
            </a:pP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Ethernet Port</a:t>
            </a:r>
            <a:b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port looks a lot like the </a:t>
            </a: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modem</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or telephone port but it is actually </a:t>
            </a: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wider</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You can use this port for </a:t>
            </a: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networking</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also connecting to the Internet. Ethernet</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098" name="Picture 22" descr="Labeled Back View of Computer Case">
            <a:extLst>
              <a:ext uri="{FF2B5EF4-FFF2-40B4-BE49-F238E27FC236}">
                <a16:creationId xmlns:a16="http://schemas.microsoft.com/office/drawing/2014/main" id="{D1C4727F-21B6-2AD6-1978-B396F92B22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855" y="3261360"/>
            <a:ext cx="2630985" cy="3321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CD6EA3B4-26F1-D928-1AEC-A9D7B57DA2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4480" y="3624627"/>
            <a:ext cx="4512289" cy="2350453"/>
          </a:xfrm>
          <a:prstGeom prst="rect">
            <a:avLst/>
          </a:prstGeom>
        </p:spPr>
      </p:pic>
    </p:spTree>
    <p:extLst>
      <p:ext uri="{BB962C8B-B14F-4D97-AF65-F5344CB8AC3E}">
        <p14:creationId xmlns:p14="http://schemas.microsoft.com/office/powerpoint/2010/main" val="956858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E92415-411D-0167-4C68-461BE1D99B82}"/>
              </a:ext>
            </a:extLst>
          </p:cNvPr>
          <p:cNvSpPr txBox="1"/>
          <p:nvPr/>
        </p:nvSpPr>
        <p:spPr>
          <a:xfrm>
            <a:off x="365760" y="255340"/>
            <a:ext cx="6096000" cy="2506840"/>
          </a:xfrm>
          <a:prstGeom prst="rect">
            <a:avLst/>
          </a:prstGeom>
          <a:noFill/>
        </p:spPr>
        <p:txBody>
          <a:bodyPr wrap="square">
            <a:spAutoFit/>
          </a:bodyPr>
          <a:lstStyle/>
          <a:p>
            <a:pPr lvl="0">
              <a:lnSpc>
                <a:spcPct val="115000"/>
              </a:lnSpc>
              <a:spcBef>
                <a:spcPts val="250"/>
              </a:spcBef>
              <a:spcAft>
                <a:spcPts val="250"/>
              </a:spcAft>
              <a:tabLst>
                <a:tab pos="457200" algn="l"/>
              </a:tabLst>
            </a:pP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Audio In/Audio Out</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b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Every computer has a </a:t>
            </a: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bank of audio ports</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where you can connect various devices, including speakers, microphones, headsets, and </a:t>
            </a:r>
            <a:r>
              <a:rPr lang="en-ZW"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more.Audio</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p>
            <a:pPr marL="838835">
              <a:lnSpc>
                <a:spcPct val="115000"/>
              </a:lnSpc>
              <a:spcAft>
                <a:spcPts val="1000"/>
              </a:spcAft>
            </a:pPr>
            <a:r>
              <a:rPr lang="en-ZW"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250"/>
              </a:spcBef>
              <a:spcAft>
                <a:spcPts val="250"/>
              </a:spcAft>
              <a:tabLst>
                <a:tab pos="457200" algn="l"/>
              </a:tabLst>
            </a:pP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VGA Port</a:t>
            </a:r>
            <a:b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Your monitor</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can is connected to this port.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97FD616-8DE8-A6DF-5C95-1A9A858AC8CE}"/>
              </a:ext>
            </a:extLst>
          </p:cNvPr>
          <p:cNvSpPr txBox="1"/>
          <p:nvPr/>
        </p:nvSpPr>
        <p:spPr>
          <a:xfrm>
            <a:off x="284480" y="3141117"/>
            <a:ext cx="11460480" cy="1200329"/>
          </a:xfrm>
          <a:prstGeom prst="rect">
            <a:avLst/>
          </a:prstGeom>
          <a:noFill/>
        </p:spPr>
        <p:txBody>
          <a:bodyPr wrap="square">
            <a:spAutoFit/>
          </a:bodyPr>
          <a:lstStyle/>
          <a:p>
            <a:r>
              <a:rPr lang="en-ZW" b="1" dirty="0">
                <a:effectLst/>
                <a:latin typeface="Arial" panose="020B0604020202020204" pitchFamily="34" charset="0"/>
                <a:ea typeface="Times New Roman" panose="02020603050405020304" pitchFamily="18" charset="0"/>
              </a:rPr>
              <a:t>USB Port</a:t>
            </a:r>
            <a:br>
              <a:rPr lang="en-ZW" dirty="0">
                <a:effectLst/>
                <a:latin typeface="Arial" panose="020B0604020202020204" pitchFamily="34" charset="0"/>
                <a:ea typeface="Times New Roman" panose="02020603050405020304" pitchFamily="18" charset="0"/>
              </a:rPr>
            </a:br>
            <a:r>
              <a:rPr lang="en-ZW" dirty="0">
                <a:effectLst/>
                <a:latin typeface="Arial" panose="020B0604020202020204" pitchFamily="34" charset="0"/>
                <a:ea typeface="Times New Roman" panose="02020603050405020304" pitchFamily="18" charset="0"/>
              </a:rPr>
              <a:t>The </a:t>
            </a:r>
            <a:r>
              <a:rPr lang="en-ZW" b="1" dirty="0">
                <a:effectLst/>
                <a:latin typeface="Arial" panose="020B0604020202020204" pitchFamily="34" charset="0"/>
                <a:ea typeface="Times New Roman" panose="02020603050405020304" pitchFamily="18" charset="0"/>
              </a:rPr>
              <a:t>Universal Serial Bus</a:t>
            </a:r>
            <a:r>
              <a:rPr lang="en-ZW" dirty="0">
                <a:effectLst/>
                <a:latin typeface="Arial" panose="020B0604020202020204" pitchFamily="34" charset="0"/>
                <a:ea typeface="Times New Roman" panose="02020603050405020304" pitchFamily="18" charset="0"/>
              </a:rPr>
              <a:t> port is one of the newest ports, but is also one of the most useful. These USB ports let you attach a </a:t>
            </a:r>
            <a:r>
              <a:rPr lang="en-ZW" b="1" dirty="0">
                <a:effectLst/>
                <a:latin typeface="Arial" panose="020B0604020202020204" pitchFamily="34" charset="0"/>
                <a:ea typeface="Times New Roman" panose="02020603050405020304" pitchFamily="18" charset="0"/>
              </a:rPr>
              <a:t>variety of devices</a:t>
            </a:r>
            <a:r>
              <a:rPr lang="en-ZW" dirty="0">
                <a:effectLst/>
                <a:latin typeface="Arial" panose="020B0604020202020204" pitchFamily="34" charset="0"/>
                <a:ea typeface="Times New Roman" panose="02020603050405020304" pitchFamily="18" charset="0"/>
              </a:rPr>
              <a:t> such as mice, printers, keyboards, web cameras, USB/flash drives, and digital cameras to your computer quickly</a:t>
            </a:r>
            <a:endParaRPr lang="en-ZA" dirty="0"/>
          </a:p>
        </p:txBody>
      </p:sp>
      <p:pic>
        <p:nvPicPr>
          <p:cNvPr id="4" name="Picture 3">
            <a:extLst>
              <a:ext uri="{FF2B5EF4-FFF2-40B4-BE49-F238E27FC236}">
                <a16:creationId xmlns:a16="http://schemas.microsoft.com/office/drawing/2014/main" id="{A5F972E7-48CD-A6E0-5CBA-3FD4542FE5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3557" y="437197"/>
            <a:ext cx="2143125" cy="2143125"/>
          </a:xfrm>
          <a:prstGeom prst="rect">
            <a:avLst/>
          </a:prstGeom>
        </p:spPr>
      </p:pic>
      <p:pic>
        <p:nvPicPr>
          <p:cNvPr id="7" name="Picture 6">
            <a:extLst>
              <a:ext uri="{FF2B5EF4-FFF2-40B4-BE49-F238E27FC236}">
                <a16:creationId xmlns:a16="http://schemas.microsoft.com/office/drawing/2014/main" id="{FA0629AE-01F7-1E70-E78E-401B092A9F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0197" y="4459535"/>
            <a:ext cx="2143125" cy="2143125"/>
          </a:xfrm>
          <a:prstGeom prst="rect">
            <a:avLst/>
          </a:prstGeom>
        </p:spPr>
      </p:pic>
    </p:spTree>
    <p:extLst>
      <p:ext uri="{BB962C8B-B14F-4D97-AF65-F5344CB8AC3E}">
        <p14:creationId xmlns:p14="http://schemas.microsoft.com/office/powerpoint/2010/main" val="2762066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1D3B7C-C05B-B773-E2A6-798F5C403F60}"/>
              </a:ext>
            </a:extLst>
          </p:cNvPr>
          <p:cNvSpPr txBox="1"/>
          <p:nvPr/>
        </p:nvSpPr>
        <p:spPr>
          <a:xfrm>
            <a:off x="873760" y="558985"/>
            <a:ext cx="10688320" cy="2755113"/>
          </a:xfrm>
          <a:prstGeom prst="rect">
            <a:avLst/>
          </a:prstGeom>
          <a:noFill/>
        </p:spPr>
        <p:txBody>
          <a:bodyPr wrap="square">
            <a:spAutoFit/>
          </a:bodyPr>
          <a:lstStyle/>
          <a:p>
            <a:pPr>
              <a:lnSpc>
                <a:spcPct val="115000"/>
              </a:lnSpc>
              <a:spcBef>
                <a:spcPts val="1200"/>
              </a:spcBef>
              <a:spcAft>
                <a:spcPts val="1000"/>
              </a:spcAft>
            </a:pP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Hard Disk Drive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Hard Disk Drive</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a:p>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hard disk drive</a:t>
            </a:r>
            <a:r>
              <a:rPr lang="en-ZW" sz="1800" dirty="0">
                <a:effectLst/>
                <a:latin typeface="Arial" panose="020B0604020202020204" pitchFamily="34" charset="0"/>
                <a:ea typeface="Times New Roman" panose="02020603050405020304" pitchFamily="18" charset="0"/>
              </a:rPr>
              <a:t> is the </a:t>
            </a:r>
            <a:r>
              <a:rPr lang="en-ZW" sz="1800" b="1" dirty="0">
                <a:effectLst/>
                <a:latin typeface="Arial" panose="020B0604020202020204" pitchFamily="34" charset="0"/>
                <a:ea typeface="Times New Roman" panose="02020603050405020304" pitchFamily="18" charset="0"/>
              </a:rPr>
              <a:t>data </a:t>
            </a:r>
            <a:r>
              <a:rPr lang="en-ZW" sz="1800" b="1" dirty="0" err="1">
                <a:effectLst/>
                <a:latin typeface="Arial" panose="020B0604020202020204" pitchFamily="34" charset="0"/>
                <a:ea typeface="Times New Roman" panose="02020603050405020304" pitchFamily="18" charset="0"/>
              </a:rPr>
              <a:t>center</a:t>
            </a:r>
            <a:r>
              <a:rPr lang="en-ZW" sz="1800" dirty="0">
                <a:effectLst/>
                <a:latin typeface="Arial" panose="020B0604020202020204" pitchFamily="34" charset="0"/>
                <a:ea typeface="Times New Roman" panose="02020603050405020304" pitchFamily="18" charset="0"/>
              </a:rPr>
              <a:t> of the computer. All of your programs are stored here. The hard disk drive is </a:t>
            </a:r>
            <a:r>
              <a:rPr lang="en-ZW" sz="1800" b="1" dirty="0">
                <a:effectLst/>
                <a:latin typeface="Arial" panose="020B0604020202020204" pitchFamily="34" charset="0"/>
                <a:ea typeface="Times New Roman" panose="02020603050405020304" pitchFamily="18" charset="0"/>
              </a:rPr>
              <a:t>long-term storage</a:t>
            </a:r>
            <a:r>
              <a:rPr lang="en-ZW" sz="1800" dirty="0">
                <a:effectLst/>
                <a:latin typeface="Arial" panose="020B0604020202020204" pitchFamily="34" charset="0"/>
                <a:ea typeface="Times New Roman" panose="02020603050405020304" pitchFamily="18" charset="0"/>
              </a:rPr>
              <a:t> where information is </a:t>
            </a:r>
            <a:r>
              <a:rPr lang="en-ZW" sz="1800" b="1" dirty="0">
                <a:effectLst/>
                <a:latin typeface="Arial" panose="020B0604020202020204" pitchFamily="34" charset="0"/>
                <a:ea typeface="Times New Roman" panose="02020603050405020304" pitchFamily="18" charset="0"/>
              </a:rPr>
              <a:t>stored permanently</a:t>
            </a:r>
            <a:r>
              <a:rPr lang="en-ZW" sz="1800" dirty="0">
                <a:effectLst/>
                <a:latin typeface="Arial" panose="020B0604020202020204" pitchFamily="34" charset="0"/>
                <a:ea typeface="Times New Roman" panose="02020603050405020304" pitchFamily="18" charset="0"/>
              </a:rPr>
              <a:t>. When you use a word processing program, the computer loads the instructions from long-term storage (your hard disk) into short-term memory. </a:t>
            </a:r>
            <a:br>
              <a:rPr lang="en-ZW" sz="1800" dirty="0">
                <a:effectLst/>
                <a:latin typeface="Arial" panose="020B0604020202020204" pitchFamily="34" charset="0"/>
                <a:ea typeface="Times New Roman" panose="02020603050405020304" pitchFamily="18" charset="0"/>
              </a:rPr>
            </a:br>
            <a:br>
              <a:rPr lang="en-ZW" sz="1800" dirty="0">
                <a:effectLst/>
                <a:latin typeface="Arial" panose="020B0604020202020204" pitchFamily="34" charset="0"/>
                <a:ea typeface="Times New Roman" panose="02020603050405020304" pitchFamily="18" charset="0"/>
              </a:rPr>
            </a:br>
            <a:r>
              <a:rPr lang="en-ZW" sz="1800" dirty="0">
                <a:effectLst/>
                <a:latin typeface="Arial" panose="020B0604020202020204" pitchFamily="34" charset="0"/>
                <a:ea typeface="Times New Roman" panose="02020603050405020304" pitchFamily="18" charset="0"/>
              </a:rPr>
              <a:t>Hard disk </a:t>
            </a:r>
            <a:r>
              <a:rPr lang="en-ZW" sz="1800" b="1" dirty="0">
                <a:effectLst/>
                <a:latin typeface="Arial" panose="020B0604020202020204" pitchFamily="34" charset="0"/>
                <a:ea typeface="Times New Roman" panose="02020603050405020304" pitchFamily="18" charset="0"/>
              </a:rPr>
              <a:t>speed</a:t>
            </a:r>
            <a:r>
              <a:rPr lang="en-ZW" sz="1800" dirty="0">
                <a:effectLst/>
                <a:latin typeface="Arial" panose="020B0604020202020204" pitchFamily="34" charset="0"/>
                <a:ea typeface="Times New Roman" panose="02020603050405020304" pitchFamily="18" charset="0"/>
              </a:rPr>
              <a:t> determines how fast your computer starts up and loads programs. The hard disk is called the C drive on most computers.</a:t>
            </a:r>
            <a:br>
              <a:rPr lang="en-ZW" sz="1800" dirty="0">
                <a:effectLst/>
                <a:latin typeface="Arial" panose="020B0604020202020204" pitchFamily="34" charset="0"/>
                <a:ea typeface="Times New Roman" panose="02020603050405020304" pitchFamily="18" charset="0"/>
              </a:rPr>
            </a:br>
            <a:endParaRPr lang="en-ZA" dirty="0"/>
          </a:p>
        </p:txBody>
      </p:sp>
      <p:pic>
        <p:nvPicPr>
          <p:cNvPr id="4" name="Picture 3">
            <a:extLst>
              <a:ext uri="{FF2B5EF4-FFF2-40B4-BE49-F238E27FC236}">
                <a16:creationId xmlns:a16="http://schemas.microsoft.com/office/drawing/2014/main" id="{2ED19D44-8102-E3D6-8CC3-7A81D82E6B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9033" y="3314098"/>
            <a:ext cx="4652327" cy="3095912"/>
          </a:xfrm>
          <a:prstGeom prst="rect">
            <a:avLst/>
          </a:prstGeom>
        </p:spPr>
      </p:pic>
    </p:spTree>
    <p:extLst>
      <p:ext uri="{BB962C8B-B14F-4D97-AF65-F5344CB8AC3E}">
        <p14:creationId xmlns:p14="http://schemas.microsoft.com/office/powerpoint/2010/main" val="2410119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3FFEE3-2E06-7248-989D-DDB0F064C8F7}"/>
              </a:ext>
            </a:extLst>
          </p:cNvPr>
          <p:cNvSpPr txBox="1"/>
          <p:nvPr/>
        </p:nvSpPr>
        <p:spPr>
          <a:xfrm>
            <a:off x="2844800" y="403581"/>
            <a:ext cx="6096000" cy="480837"/>
          </a:xfrm>
          <a:prstGeom prst="rect">
            <a:avLst/>
          </a:prstGeom>
          <a:noFill/>
        </p:spPr>
        <p:txBody>
          <a:bodyPr wrap="square">
            <a:spAutoFit/>
          </a:bodyPr>
          <a:lstStyle/>
          <a:p>
            <a:pPr algn="ctr">
              <a:lnSpc>
                <a:spcPct val="115000"/>
              </a:lnSpc>
              <a:spcBef>
                <a:spcPts val="1200"/>
              </a:spcBef>
              <a:spcAft>
                <a:spcPts val="300"/>
              </a:spcAft>
            </a:pPr>
            <a:r>
              <a:rPr lang="x-none" sz="2400" b="1" i="1" dirty="0">
                <a:effectLst/>
                <a:latin typeface="Cambria" panose="02040503050406030204" pitchFamily="18" charset="0"/>
                <a:ea typeface="Times New Roman" panose="02020603050405020304" pitchFamily="18" charset="0"/>
              </a:rPr>
              <a:t>Laptop Buttons, Drives, and Ports</a:t>
            </a:r>
            <a:endParaRPr lang="en-ZA" sz="2400" b="1" i="1" dirty="0">
              <a:effectLst/>
              <a:latin typeface="Cambria" panose="020405030504060302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3A4B5AD3-34D8-7993-23BF-07BD232CA06B}"/>
              </a:ext>
            </a:extLst>
          </p:cNvPr>
          <p:cNvSpPr txBox="1"/>
          <p:nvPr/>
        </p:nvSpPr>
        <p:spPr>
          <a:xfrm>
            <a:off x="355600" y="644000"/>
            <a:ext cx="11226800" cy="4281172"/>
          </a:xfrm>
          <a:prstGeom prst="rect">
            <a:avLst/>
          </a:prstGeom>
          <a:noFill/>
        </p:spPr>
        <p:txBody>
          <a:bodyPr wrap="square">
            <a:spAutoFit/>
          </a:bodyPr>
          <a:lstStyle/>
          <a:p>
            <a:pPr>
              <a:lnSpc>
                <a:spcPct val="115000"/>
              </a:lnSpc>
              <a:spcAft>
                <a:spcPts val="1000"/>
              </a:spcAft>
            </a:pPr>
            <a:r>
              <a:rPr lang="en-ZW"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Back of Laptop Labelled </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250"/>
              </a:spcBef>
              <a:spcAft>
                <a:spcPts val="250"/>
              </a:spcAft>
              <a:tabLst>
                <a:tab pos="457200" algn="l"/>
              </a:tabLst>
            </a:pP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Power Cord Connector</a:t>
            </a:r>
            <a:b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is where you connect your AC power adapter. </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marL="838835">
              <a:lnSpc>
                <a:spcPct val="115000"/>
              </a:lnSpc>
              <a:spcAft>
                <a:spcPts val="1000"/>
              </a:spcAft>
            </a:pPr>
            <a:r>
              <a:rPr lang="en-ZW"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250"/>
              </a:spcBef>
              <a:spcAft>
                <a:spcPts val="250"/>
              </a:spcAft>
              <a:tabLst>
                <a:tab pos="457200" algn="l"/>
              </a:tabLst>
            </a:pP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Ethernet Port</a:t>
            </a:r>
            <a:b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port looks a lot like the modem or telephone port but it is actually wider. You can use this port for </a:t>
            </a: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networking</a:t>
            </a: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also connecting to the Internet. </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marL="838835">
              <a:lnSpc>
                <a:spcPct val="115000"/>
              </a:lnSpc>
              <a:spcAft>
                <a:spcPts val="1000"/>
              </a:spcAft>
            </a:pPr>
            <a:r>
              <a:rPr lang="en-ZW"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250"/>
              </a:spcBef>
              <a:spcAft>
                <a:spcPts val="250"/>
              </a:spcAft>
              <a:tabLst>
                <a:tab pos="457200" algn="l"/>
              </a:tabLst>
            </a:pPr>
            <a:r>
              <a:rPr lang="en-ZW"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PS/2 Port</a:t>
            </a:r>
            <a:b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This port is the mouse and keyboard port.</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44" descr="View of Back Laptop Ports">
            <a:extLst>
              <a:ext uri="{FF2B5EF4-FFF2-40B4-BE49-F238E27FC236}">
                <a16:creationId xmlns:a16="http://schemas.microsoft.com/office/drawing/2014/main" id="{470E9DD6-DAEB-4E25-6494-0493617B6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255" y="5338406"/>
            <a:ext cx="3327400"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5" descr="Back of Laptop Labeled">
            <a:extLst>
              <a:ext uri="{FF2B5EF4-FFF2-40B4-BE49-F238E27FC236}">
                <a16:creationId xmlns:a16="http://schemas.microsoft.com/office/drawing/2014/main" id="{FCB72353-F77C-6AC8-75AA-60AE13E9EE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4040" y="4668481"/>
            <a:ext cx="3327400"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6627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4C15DF-70F0-3E4D-0810-177DADC49A39}"/>
              </a:ext>
            </a:extLst>
          </p:cNvPr>
          <p:cNvSpPr txBox="1"/>
          <p:nvPr/>
        </p:nvSpPr>
        <p:spPr>
          <a:xfrm>
            <a:off x="426720" y="363476"/>
            <a:ext cx="10769600" cy="1673792"/>
          </a:xfrm>
          <a:prstGeom prst="rect">
            <a:avLst/>
          </a:prstGeom>
          <a:noFill/>
        </p:spPr>
        <p:txBody>
          <a:bodyPr wrap="square">
            <a:spAutoFit/>
          </a:bodyPr>
          <a:lstStyle/>
          <a:p>
            <a:r>
              <a:rPr lang="x-none" sz="3200" b="1" dirty="0">
                <a:solidFill>
                  <a:srgbClr val="000000"/>
                </a:solidFill>
                <a:effectLst/>
                <a:latin typeface="Arial" panose="020B0604020202020204" pitchFamily="34" charset="0"/>
                <a:ea typeface="Times New Roman" panose="02020603050405020304" pitchFamily="18" charset="0"/>
              </a:rPr>
              <a:t>Keep Your Computer Safe</a:t>
            </a:r>
            <a:endParaRPr lang="en-ZA" sz="3200" b="1" dirty="0">
              <a:effectLst/>
              <a:latin typeface="Times New Roman" panose="02020603050405020304" pitchFamily="18" charset="0"/>
              <a:ea typeface="Times New Roman" panose="02020603050405020304" pitchFamily="18" charset="0"/>
            </a:endParaRPr>
          </a:p>
          <a:p>
            <a:pPr>
              <a:lnSpc>
                <a:spcPct val="115000"/>
              </a:lnSpc>
              <a:spcBef>
                <a:spcPts val="1200"/>
              </a:spcBef>
              <a:spcAft>
                <a:spcPts val="1000"/>
              </a:spcAft>
            </a:pP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Cleaning your computer and doing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preventive maintenance</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such as scanning for viruses, helps keep it running smoothly. Preventative maintenance saves you time, as well, since it saves you the hassle of dealing with systems failures and data loss.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76714BF-DF99-68C9-88B2-ABE089D6C6C2}"/>
              </a:ext>
            </a:extLst>
          </p:cNvPr>
          <p:cNvSpPr txBox="1"/>
          <p:nvPr/>
        </p:nvSpPr>
        <p:spPr>
          <a:xfrm>
            <a:off x="375920" y="2494280"/>
            <a:ext cx="11440160" cy="2741776"/>
          </a:xfrm>
          <a:prstGeom prst="rect">
            <a:avLst/>
          </a:prstGeom>
          <a:noFill/>
        </p:spPr>
        <p:txBody>
          <a:bodyPr wrap="square">
            <a:spAutoFit/>
          </a:bodyPr>
          <a:lstStyle/>
          <a:p>
            <a:pPr>
              <a:lnSpc>
                <a:spcPct val="115000"/>
              </a:lnSpc>
              <a:spcBef>
                <a:spcPts val="1200"/>
              </a:spcBef>
              <a:spcAft>
                <a:spcPts val="300"/>
              </a:spcAft>
            </a:pPr>
            <a:r>
              <a:rPr lang="x-none" sz="3200" b="1" i="1" dirty="0">
                <a:effectLst/>
                <a:latin typeface="Cambria" panose="02040503050406030204" pitchFamily="18" charset="0"/>
                <a:ea typeface="Times New Roman" panose="02020603050405020304" pitchFamily="18" charset="0"/>
              </a:rPr>
              <a:t>Viruses, Trojan Horses, and Worms</a:t>
            </a:r>
            <a:endParaRPr lang="en-ZA" sz="3200" b="1" i="1" dirty="0">
              <a:effectLst/>
              <a:latin typeface="Cambria" panose="02040503050406030204" pitchFamily="18" charset="0"/>
              <a:ea typeface="Times New Roman" panose="02020603050405020304" pitchFamily="18" charset="0"/>
            </a:endParaRPr>
          </a:p>
          <a:p>
            <a:pPr>
              <a:lnSpc>
                <a:spcPct val="115000"/>
              </a:lnSpc>
              <a:spcBef>
                <a:spcPts val="1200"/>
              </a:spcBef>
              <a:spcAft>
                <a:spcPts val="1000"/>
              </a:spcAft>
            </a:pP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Viruses</a:t>
            </a:r>
            <a:b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Just like a biological virus can make you physically sick, a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computer virus</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can make your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computer sick</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virus</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is a small piece of software that finds it way onto your computer without your knowledge, and causes trouble on your computer system. You may not even know your computer has been infected with a virus until your computer slows down, a program stops working, your computer crashes, or error messages begin appearing.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1ABCB666-7F7A-E0F1-19DC-FBCF713F2E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9045" y="1914525"/>
            <a:ext cx="3028950" cy="1514475"/>
          </a:xfrm>
          <a:prstGeom prst="rect">
            <a:avLst/>
          </a:prstGeom>
        </p:spPr>
      </p:pic>
      <p:pic>
        <p:nvPicPr>
          <p:cNvPr id="7" name="Picture 6">
            <a:extLst>
              <a:ext uri="{FF2B5EF4-FFF2-40B4-BE49-F238E27FC236}">
                <a16:creationId xmlns:a16="http://schemas.microsoft.com/office/drawing/2014/main" id="{D11528E2-B63C-7880-F757-19F887D2A8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8982" y="4906962"/>
            <a:ext cx="2505075" cy="1819275"/>
          </a:xfrm>
          <a:prstGeom prst="rect">
            <a:avLst/>
          </a:prstGeom>
        </p:spPr>
      </p:pic>
    </p:spTree>
    <p:extLst>
      <p:ext uri="{BB962C8B-B14F-4D97-AF65-F5344CB8AC3E}">
        <p14:creationId xmlns:p14="http://schemas.microsoft.com/office/powerpoint/2010/main" val="1391721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D8AB1B-6130-4432-28AA-34FBB7CF10DB}"/>
              </a:ext>
            </a:extLst>
          </p:cNvPr>
          <p:cNvSpPr txBox="1"/>
          <p:nvPr/>
        </p:nvSpPr>
        <p:spPr>
          <a:xfrm>
            <a:off x="406400" y="543304"/>
            <a:ext cx="10922000" cy="1027461"/>
          </a:xfrm>
          <a:prstGeom prst="rect">
            <a:avLst/>
          </a:prstGeom>
          <a:noFill/>
        </p:spPr>
        <p:txBody>
          <a:bodyPr wrap="square">
            <a:spAutoFit/>
          </a:bodyPr>
          <a:lstStyle/>
          <a:p>
            <a:pPr>
              <a:lnSpc>
                <a:spcPct val="115000"/>
              </a:lnSpc>
              <a:spcBef>
                <a:spcPts val="1200"/>
              </a:spcBef>
              <a:spcAft>
                <a:spcPts val="1000"/>
              </a:spcAft>
            </a:pP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Many viruses are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transferred by email</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virus will travel as an email attachment, and when the attached file is downloaded, the virus will begin to do its job. Often, email viruses will continue to spread by attacking your address book, emailing your contacts, and spreading the virus more.</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7DDF200-E30E-5D44-8721-835D28FF1394}"/>
              </a:ext>
            </a:extLst>
          </p:cNvPr>
          <p:cNvSpPr txBox="1"/>
          <p:nvPr/>
        </p:nvSpPr>
        <p:spPr>
          <a:xfrm>
            <a:off x="482600" y="2019708"/>
            <a:ext cx="10566400" cy="2082108"/>
          </a:xfrm>
          <a:prstGeom prst="rect">
            <a:avLst/>
          </a:prstGeom>
          <a:noFill/>
        </p:spPr>
        <p:txBody>
          <a:bodyPr wrap="square">
            <a:spAutoFit/>
          </a:bodyPr>
          <a:lstStyle/>
          <a:p>
            <a:pPr>
              <a:lnSpc>
                <a:spcPct val="115000"/>
              </a:lnSpc>
              <a:spcBef>
                <a:spcPts val="1200"/>
              </a:spcBef>
              <a:spcAft>
                <a:spcPts val="300"/>
              </a:spcAft>
            </a:pPr>
            <a:r>
              <a:rPr lang="x-none" sz="3200" b="1" i="1" dirty="0">
                <a:effectLst/>
                <a:latin typeface="Cambria" panose="02040503050406030204" pitchFamily="18" charset="0"/>
                <a:ea typeface="Times New Roman" panose="02020603050405020304" pitchFamily="18" charset="0"/>
              </a:rPr>
              <a:t>Tips to Stay Safe</a:t>
            </a:r>
            <a:endParaRPr lang="en-ZA" sz="3200" b="1" i="1" dirty="0">
              <a:effectLst/>
              <a:latin typeface="Cambria" panose="02040503050406030204" pitchFamily="18" charset="0"/>
              <a:ea typeface="Times New Roman" panose="02020603050405020304" pitchFamily="18" charset="0"/>
            </a:endParaRPr>
          </a:p>
          <a:p>
            <a:r>
              <a:rPr lang="en-ZW" sz="1800" b="1" dirty="0">
                <a:effectLst/>
                <a:latin typeface="Arial" panose="020B0604020202020204" pitchFamily="34" charset="0"/>
                <a:ea typeface="Calibri" panose="020F0502020204030204" pitchFamily="34" charset="0"/>
              </a:rPr>
              <a:t>Use Anti-virus Software</a:t>
            </a:r>
            <a:br>
              <a:rPr lang="en-ZW" sz="1800" dirty="0">
                <a:effectLst/>
                <a:latin typeface="Arial" panose="020B0604020202020204" pitchFamily="34" charset="0"/>
                <a:ea typeface="Calibri" panose="020F0502020204030204" pitchFamily="34" charset="0"/>
              </a:rPr>
            </a:br>
            <a:r>
              <a:rPr lang="en-ZW" sz="1800" dirty="0">
                <a:effectLst/>
                <a:latin typeface="Arial" panose="020B0604020202020204" pitchFamily="34" charset="0"/>
                <a:ea typeface="Calibri" panose="020F0502020204030204" pitchFamily="34" charset="0"/>
              </a:rPr>
              <a:t>The best thing you can do for your computer is use an </a:t>
            </a:r>
            <a:r>
              <a:rPr lang="en-ZW" sz="1800" b="1" dirty="0">
                <a:effectLst/>
                <a:latin typeface="Arial" panose="020B0604020202020204" pitchFamily="34" charset="0"/>
                <a:ea typeface="Calibri" panose="020F0502020204030204" pitchFamily="34" charset="0"/>
              </a:rPr>
              <a:t>anti-virus software</a:t>
            </a:r>
            <a:r>
              <a:rPr lang="en-ZW" sz="1800" dirty="0">
                <a:effectLst/>
                <a:latin typeface="Arial" panose="020B0604020202020204" pitchFamily="34" charset="0"/>
                <a:ea typeface="Calibri" panose="020F0502020204030204" pitchFamily="34" charset="0"/>
              </a:rPr>
              <a:t>. Anti-virus software is a program that </a:t>
            </a:r>
            <a:r>
              <a:rPr lang="en-ZW" sz="1800" b="1" dirty="0">
                <a:effectLst/>
                <a:latin typeface="Arial" panose="020B0604020202020204" pitchFamily="34" charset="0"/>
                <a:ea typeface="Calibri" panose="020F0502020204030204" pitchFamily="34" charset="0"/>
              </a:rPr>
              <a:t>protects</a:t>
            </a:r>
            <a:r>
              <a:rPr lang="en-ZW" sz="1800" dirty="0">
                <a:effectLst/>
                <a:latin typeface="Arial" panose="020B0604020202020204" pitchFamily="34" charset="0"/>
                <a:ea typeface="Calibri" panose="020F0502020204030204" pitchFamily="34" charset="0"/>
              </a:rPr>
              <a:t> your email, files, and downloads against viruses, worms, and Trojan horses; removes existing threats from your computer; and protects against new viruses if the anti-virus software is updated regularly.</a:t>
            </a:r>
            <a:endParaRPr lang="en-ZA" dirty="0"/>
          </a:p>
        </p:txBody>
      </p:sp>
      <p:sp>
        <p:nvSpPr>
          <p:cNvPr id="7" name="TextBox 6">
            <a:extLst>
              <a:ext uri="{FF2B5EF4-FFF2-40B4-BE49-F238E27FC236}">
                <a16:creationId xmlns:a16="http://schemas.microsoft.com/office/drawing/2014/main" id="{287B913E-011D-0E44-7AAA-0DC8471C699D}"/>
              </a:ext>
            </a:extLst>
          </p:cNvPr>
          <p:cNvSpPr txBox="1"/>
          <p:nvPr/>
        </p:nvSpPr>
        <p:spPr>
          <a:xfrm>
            <a:off x="548640" y="4550759"/>
            <a:ext cx="10779760" cy="369332"/>
          </a:xfrm>
          <a:prstGeom prst="rect">
            <a:avLst/>
          </a:prstGeom>
          <a:noFill/>
        </p:spPr>
        <p:txBody>
          <a:bodyPr wrap="square">
            <a:spAutoFit/>
          </a:bodyPr>
          <a:lstStyle/>
          <a:p>
            <a:r>
              <a:rPr lang="en-ZW" sz="1800" dirty="0">
                <a:effectLst/>
                <a:latin typeface="Arial" panose="020B0604020202020204" pitchFamily="34" charset="0"/>
                <a:ea typeface="Calibri" panose="020F0502020204030204" pitchFamily="34" charset="0"/>
              </a:rPr>
              <a:t>There are several free options, or you can purchase a commercial one such as Norton or McAfee, which </a:t>
            </a:r>
            <a:endParaRPr lang="en-ZA" dirty="0"/>
          </a:p>
        </p:txBody>
      </p:sp>
      <p:sp>
        <p:nvSpPr>
          <p:cNvPr id="9" name="TextBox 8">
            <a:extLst>
              <a:ext uri="{FF2B5EF4-FFF2-40B4-BE49-F238E27FC236}">
                <a16:creationId xmlns:a16="http://schemas.microsoft.com/office/drawing/2014/main" id="{45503944-2103-2E56-16FF-C0E1EAD4C3A5}"/>
              </a:ext>
            </a:extLst>
          </p:cNvPr>
          <p:cNvSpPr txBox="1"/>
          <p:nvPr/>
        </p:nvSpPr>
        <p:spPr>
          <a:xfrm>
            <a:off x="406400" y="5186355"/>
            <a:ext cx="11333480" cy="1346010"/>
          </a:xfrm>
          <a:prstGeom prst="rect">
            <a:avLst/>
          </a:prstGeom>
          <a:noFill/>
        </p:spPr>
        <p:txBody>
          <a:bodyPr wrap="square">
            <a:spAutoFit/>
          </a:bodyPr>
          <a:lstStyle/>
          <a:p>
            <a:pPr>
              <a:lnSpc>
                <a:spcPct val="115000"/>
              </a:lnSpc>
              <a:spcBef>
                <a:spcPts val="1200"/>
              </a:spcBef>
              <a:spcAft>
                <a:spcPts val="1000"/>
              </a:spcAft>
            </a:pP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 Cautious of Email Attachments</a:t>
            </a:r>
            <a:b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Never double-click on an email attachment that contains an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executable file</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with an extension such as .exe or .vbs. In generally, be cautious of email attachments and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don't</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download or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open files from people you do not know</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or were not expecting to receive an email from.</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4617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6F1E32-4BEF-DF6E-4072-34FB6CD8D403}"/>
              </a:ext>
            </a:extLst>
          </p:cNvPr>
          <p:cNvSpPr txBox="1"/>
          <p:nvPr/>
        </p:nvSpPr>
        <p:spPr>
          <a:xfrm>
            <a:off x="416560" y="360680"/>
            <a:ext cx="11358880" cy="2310889"/>
          </a:xfrm>
          <a:prstGeom prst="rect">
            <a:avLst/>
          </a:prstGeom>
          <a:noFill/>
        </p:spPr>
        <p:txBody>
          <a:bodyPr wrap="square">
            <a:spAutoFit/>
          </a:bodyPr>
          <a:lstStyle/>
          <a:p>
            <a:r>
              <a:rPr lang="x-none" sz="3200" b="1" dirty="0">
                <a:effectLst/>
                <a:latin typeface="Times New Roman" panose="02020603050405020304" pitchFamily="18" charset="0"/>
                <a:ea typeface="Times New Roman" panose="02020603050405020304" pitchFamily="18" charset="0"/>
              </a:rPr>
              <a:t>Emptying the Recycle Bin</a:t>
            </a:r>
            <a:endParaRPr lang="en-ZA" sz="3200" b="1" dirty="0">
              <a:effectLst/>
              <a:latin typeface="Times New Roman" panose="02020603050405020304" pitchFamily="18" charset="0"/>
              <a:ea typeface="Times New Roman" panose="02020603050405020304" pitchFamily="18" charset="0"/>
            </a:endParaRPr>
          </a:p>
          <a:p>
            <a:pPr>
              <a:lnSpc>
                <a:spcPct val="115000"/>
              </a:lnSpc>
              <a:spcBef>
                <a:spcPts val="1200"/>
              </a:spcBef>
              <a:spcAft>
                <a:spcPts val="1000"/>
              </a:spcAft>
            </a:pP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When you delete a file from your computer, or move it to the Recycle Bin, it is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not automatically deleted</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but rather is temporarily stored in the Recycle Bin. This usually gives you the chance to restore the file if you decide you do not want to delete it. If you want to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permanently remove files</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from the computer, thereby clearing the hard disk space the file is located, you need to permanently delete the files in the Recycle Bin. You can do this by emptying the entire Recycle Bin, or deleting individual files.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146" name="Picture 79" descr="Recycle Bin Delete">
            <a:extLst>
              <a:ext uri="{FF2B5EF4-FFF2-40B4-BE49-F238E27FC236}">
                <a16:creationId xmlns:a16="http://schemas.microsoft.com/office/drawing/2014/main" id="{9C7B16B5-5B0B-AD47-327F-FA644F04BA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3059748"/>
            <a:ext cx="1871662" cy="296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D5E698FC-5867-6F3B-0864-78100409E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7580" y="2875280"/>
            <a:ext cx="1905000" cy="3810000"/>
          </a:xfrm>
          <a:prstGeom prst="rect">
            <a:avLst/>
          </a:prstGeom>
        </p:spPr>
      </p:pic>
      <p:pic>
        <p:nvPicPr>
          <p:cNvPr id="6" name="Picture 5">
            <a:extLst>
              <a:ext uri="{FF2B5EF4-FFF2-40B4-BE49-F238E27FC236}">
                <a16:creationId xmlns:a16="http://schemas.microsoft.com/office/drawing/2014/main" id="{790CE733-376B-20D0-21D3-B618D13C51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7760" y="3059748"/>
            <a:ext cx="5043487" cy="2998362"/>
          </a:xfrm>
          <a:prstGeom prst="rect">
            <a:avLst/>
          </a:prstGeom>
        </p:spPr>
      </p:pic>
    </p:spTree>
    <p:extLst>
      <p:ext uri="{BB962C8B-B14F-4D97-AF65-F5344CB8AC3E}">
        <p14:creationId xmlns:p14="http://schemas.microsoft.com/office/powerpoint/2010/main" val="1241556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7B0C50-99FA-0933-B3A9-C13FF81F9FE8}"/>
              </a:ext>
            </a:extLst>
          </p:cNvPr>
          <p:cNvSpPr txBox="1"/>
          <p:nvPr/>
        </p:nvSpPr>
        <p:spPr>
          <a:xfrm>
            <a:off x="233680" y="1324261"/>
            <a:ext cx="11501120" cy="3023135"/>
          </a:xfrm>
          <a:prstGeom prst="rect">
            <a:avLst/>
          </a:prstGeom>
          <a:noFill/>
        </p:spPr>
        <p:txBody>
          <a:bodyPr wrap="square">
            <a:spAutoFit/>
          </a:bodyPr>
          <a:lstStyle/>
          <a:p>
            <a:pPr>
              <a:lnSpc>
                <a:spcPct val="115000"/>
              </a:lnSpc>
              <a:spcBef>
                <a:spcPts val="1200"/>
              </a:spcBef>
              <a:spcAft>
                <a:spcPts val="300"/>
              </a:spcAft>
            </a:pPr>
            <a:r>
              <a:rPr lang="x-none" sz="2400" b="1" i="1" dirty="0">
                <a:effectLst/>
                <a:latin typeface="Cambria" panose="02040503050406030204" pitchFamily="18" charset="0"/>
                <a:ea typeface="Times New Roman" panose="02020603050405020304" pitchFamily="18" charset="0"/>
              </a:rPr>
              <a:t>Ergonomics</a:t>
            </a:r>
            <a:endParaRPr lang="en-ZA" sz="2400" b="1" i="1" dirty="0">
              <a:effectLst/>
              <a:latin typeface="Cambria" panose="02040503050406030204" pitchFamily="18" charset="0"/>
              <a:ea typeface="Times New Roman" panose="02020603050405020304" pitchFamily="18" charset="0"/>
            </a:endParaRPr>
          </a:p>
          <a:p>
            <a:pPr algn="just">
              <a:lnSpc>
                <a:spcPct val="115000"/>
              </a:lnSpc>
              <a:spcAft>
                <a:spcPts val="1000"/>
              </a:spcAft>
            </a:pPr>
            <a:r>
              <a:rPr lang="en-ZW" sz="1800" i="1" dirty="0">
                <a:effectLst/>
                <a:latin typeface="Calibri" panose="020F0502020204030204" pitchFamily="34" charset="0"/>
                <a:ea typeface="Calibri" panose="020F0502020204030204" pitchFamily="34" charset="0"/>
                <a:cs typeface="Times New Roman" panose="02020603050405020304" pitchFamily="18" charset="0"/>
              </a:rPr>
              <a:t>Understand what elements and practices can help create a good working environment such as: appropriate positioning of monitors, keyboards and adjustable chairs, use of a mouse mat, use of a monitor filter, provision of adequate lighting and ventilation, frequent breaks away from the computer.</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1800" b="1"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Ergonomics </a:t>
            </a:r>
            <a:r>
              <a:rPr lang="en-ZW" sz="18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is the science of co-ordination the physical and psychological aspects of human beings with their working environment. </a:t>
            </a:r>
            <a:r>
              <a:rPr lang="en-ZW" sz="1800" dirty="0">
                <a:effectLst/>
                <a:latin typeface="Calibri" panose="020F0502020204030204" pitchFamily="34" charset="0"/>
                <a:ea typeface="Calibri" panose="020F0502020204030204" pitchFamily="34" charset="0"/>
                <a:cs typeface="Times New Roman" panose="02020603050405020304" pitchFamily="18" charset="0"/>
              </a:rPr>
              <a:t>Although computers present us with great opportunities for making our work easier, they do present some health and safety risks if used incorrectly. The science of ergonomics tells us how to use computers correctly.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FAADCCE7-C460-BB04-6954-B5373C17908E}"/>
              </a:ext>
            </a:extLst>
          </p:cNvPr>
          <p:cNvSpPr txBox="1"/>
          <p:nvPr/>
        </p:nvSpPr>
        <p:spPr>
          <a:xfrm>
            <a:off x="1757680" y="270401"/>
            <a:ext cx="8676640" cy="545599"/>
          </a:xfrm>
          <a:prstGeom prst="rect">
            <a:avLst/>
          </a:prstGeom>
          <a:noFill/>
        </p:spPr>
        <p:txBody>
          <a:bodyPr wrap="square">
            <a:spAutoFit/>
          </a:bodyPr>
          <a:lstStyle/>
          <a:p>
            <a:pPr algn="ctr">
              <a:lnSpc>
                <a:spcPct val="115000"/>
              </a:lnSpc>
              <a:spcBef>
                <a:spcPts val="1200"/>
              </a:spcBef>
              <a:spcAft>
                <a:spcPts val="300"/>
              </a:spcAft>
            </a:pPr>
            <a:r>
              <a:rPr lang="x-none" sz="2800" b="1" kern="1600" dirty="0">
                <a:solidFill>
                  <a:srgbClr val="000000"/>
                </a:solidFill>
                <a:effectLst/>
                <a:latin typeface="Cambria" panose="02040503050406030204" pitchFamily="18" charset="0"/>
                <a:ea typeface="Times New Roman" panose="02020603050405020304" pitchFamily="18" charset="0"/>
              </a:rPr>
              <a:t>-Health, Safety and Environment</a:t>
            </a:r>
            <a:endParaRPr lang="en-ZA" sz="2800" b="1" kern="1600" dirty="0">
              <a:effectLst/>
              <a:latin typeface="Cambria" panose="02040503050406030204" pitchFamily="18" charset="0"/>
              <a:ea typeface="Times New Roman" panose="02020603050405020304" pitchFamily="18" charset="0"/>
            </a:endParaRPr>
          </a:p>
        </p:txBody>
      </p:sp>
      <p:pic>
        <p:nvPicPr>
          <p:cNvPr id="4" name="Picture 3">
            <a:extLst>
              <a:ext uri="{FF2B5EF4-FFF2-40B4-BE49-F238E27FC236}">
                <a16:creationId xmlns:a16="http://schemas.microsoft.com/office/drawing/2014/main" id="{AEE3E8EA-4555-38C2-4FCF-68F5367D28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6382" y="4635880"/>
            <a:ext cx="3746818" cy="1951719"/>
          </a:xfrm>
          <a:prstGeom prst="rect">
            <a:avLst/>
          </a:prstGeom>
        </p:spPr>
      </p:pic>
      <p:pic>
        <p:nvPicPr>
          <p:cNvPr id="7" name="Picture 6">
            <a:extLst>
              <a:ext uri="{FF2B5EF4-FFF2-40B4-BE49-F238E27FC236}">
                <a16:creationId xmlns:a16="http://schemas.microsoft.com/office/drawing/2014/main" id="{A6BD5A94-5BAB-8AEA-130E-13D69FE939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5394" y="4373832"/>
            <a:ext cx="4120407" cy="2319813"/>
          </a:xfrm>
          <a:prstGeom prst="rect">
            <a:avLst/>
          </a:prstGeom>
        </p:spPr>
      </p:pic>
    </p:spTree>
    <p:extLst>
      <p:ext uri="{BB962C8B-B14F-4D97-AF65-F5344CB8AC3E}">
        <p14:creationId xmlns:p14="http://schemas.microsoft.com/office/powerpoint/2010/main" val="3028418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AEF33A-9276-B5E2-0900-380AADCEE672}"/>
              </a:ext>
            </a:extLst>
          </p:cNvPr>
          <p:cNvSpPr txBox="1"/>
          <p:nvPr/>
        </p:nvSpPr>
        <p:spPr>
          <a:xfrm>
            <a:off x="340360" y="818115"/>
            <a:ext cx="10853058" cy="4520148"/>
          </a:xfrm>
          <a:prstGeom prst="rect">
            <a:avLst/>
          </a:prstGeom>
          <a:noFill/>
        </p:spPr>
        <p:txBody>
          <a:bodyPr wrap="square">
            <a:spAutoFit/>
          </a:bodyPr>
          <a:lstStyle/>
          <a:p>
            <a:pPr>
              <a:lnSpc>
                <a:spcPct val="115000"/>
              </a:lnSpc>
              <a:spcAft>
                <a:spcPts val="1000"/>
              </a:spcAft>
            </a:pPr>
            <a:r>
              <a:rPr lang="en-ZW"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a:t>
            </a:r>
            <a:r>
              <a:rPr lang="en-ZW" sz="2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computer</a:t>
            </a:r>
            <a:r>
              <a:rPr lang="en-ZW"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is an electronic device that manipulates information or "data." </a:t>
            </a:r>
            <a:r>
              <a:rPr lang="en-ZW" sz="28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It has the ability to </a:t>
            </a:r>
            <a:r>
              <a:rPr lang="en-ZW" sz="2800" b="1"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store</a:t>
            </a:r>
            <a:r>
              <a:rPr lang="en-ZW" sz="28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r>
              <a:rPr lang="en-ZW" sz="2800" b="1"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retrieve</a:t>
            </a:r>
            <a:r>
              <a:rPr lang="en-ZW" sz="28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and </a:t>
            </a:r>
            <a:r>
              <a:rPr lang="en-ZW" sz="2800" b="1"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process</a:t>
            </a:r>
            <a:r>
              <a:rPr lang="en-ZW" sz="28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data. </a:t>
            </a:r>
            <a:r>
              <a:rPr lang="en-ZW"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You can use a computer to type documents, send email, and surf the Internet. You can also use it to handle spreadsheets, accounting, database management, presentations, games, and more. </a:t>
            </a:r>
            <a:br>
              <a:rPr lang="en-ZW"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br>
              <a:rPr lang="en-ZW"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ZW"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Whether you realize it or not, </a:t>
            </a:r>
            <a:r>
              <a:rPr lang="en-ZW" sz="2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computers</a:t>
            </a:r>
            <a:r>
              <a:rPr lang="en-ZW"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play an important role in our lives. When you withdraw cash from an ATM, scan groceries at the store, or use a calculator, you're using a type of computer</a:t>
            </a:r>
            <a:endParaRPr lang="en-ZA"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5769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9E37B93-CDB9-9412-E182-70ABE46CE5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40" y="651792"/>
            <a:ext cx="4663757" cy="4117375"/>
          </a:xfrm>
          <a:prstGeom prst="rect">
            <a:avLst/>
          </a:prstGeom>
        </p:spPr>
      </p:pic>
      <p:pic>
        <p:nvPicPr>
          <p:cNvPr id="5" name="Picture 4">
            <a:extLst>
              <a:ext uri="{FF2B5EF4-FFF2-40B4-BE49-F238E27FC236}">
                <a16:creationId xmlns:a16="http://schemas.microsoft.com/office/drawing/2014/main" id="{EFEEC501-E535-6C1D-DE40-D7D85F1CF0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8405" y="982662"/>
            <a:ext cx="4493017" cy="2989898"/>
          </a:xfrm>
          <a:prstGeom prst="rect">
            <a:avLst/>
          </a:prstGeom>
        </p:spPr>
      </p:pic>
    </p:spTree>
    <p:extLst>
      <p:ext uri="{BB962C8B-B14F-4D97-AF65-F5344CB8AC3E}">
        <p14:creationId xmlns:p14="http://schemas.microsoft.com/office/powerpoint/2010/main" val="4198269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F8CC1D-033D-E30A-B4E0-6A2F338DD6E5}"/>
              </a:ext>
            </a:extLst>
          </p:cNvPr>
          <p:cNvSpPr txBox="1"/>
          <p:nvPr/>
        </p:nvSpPr>
        <p:spPr>
          <a:xfrm>
            <a:off x="426720" y="1603349"/>
            <a:ext cx="11562080" cy="1781257"/>
          </a:xfrm>
          <a:prstGeom prst="rect">
            <a:avLst/>
          </a:prstGeom>
          <a:noFill/>
        </p:spPr>
        <p:txBody>
          <a:bodyPr wrap="square">
            <a:spAutoFit/>
          </a:bodyPr>
          <a:lstStyle/>
          <a:p>
            <a:pPr algn="just">
              <a:lnSpc>
                <a:spcPct val="115000"/>
              </a:lnSpc>
              <a:spcAft>
                <a:spcPts val="1000"/>
              </a:spcAft>
            </a:pPr>
            <a:r>
              <a:rPr lang="en-ZW" sz="2800" b="1" dirty="0">
                <a:effectLst/>
                <a:latin typeface="Calibri" panose="020F0502020204030204" pitchFamily="34" charset="0"/>
                <a:ea typeface="Calibri" panose="020F0502020204030204" pitchFamily="34" charset="0"/>
                <a:cs typeface="Arial" panose="020B0604020202020204" pitchFamily="34" charset="0"/>
              </a:rPr>
              <a:t>Keyboards and mouse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1800" dirty="0">
                <a:effectLst/>
                <a:latin typeface="Calibri" panose="020F0502020204030204" pitchFamily="34" charset="0"/>
                <a:ea typeface="Calibri" panose="020F0502020204030204" pitchFamily="34" charset="0"/>
                <a:cs typeface="Times New Roman" panose="02020603050405020304" pitchFamily="18" charset="0"/>
              </a:rPr>
              <a:t>Repeated use of the same muscles and joints can result in a type of injury called </a:t>
            </a:r>
            <a:r>
              <a:rPr lang="en-ZW" sz="1800" b="1" dirty="0">
                <a:effectLst/>
                <a:latin typeface="Calibri" panose="020F0502020204030204" pitchFamily="34" charset="0"/>
                <a:ea typeface="Calibri" panose="020F0502020204030204" pitchFamily="34" charset="0"/>
                <a:cs typeface="Times New Roman" panose="02020603050405020304" pitchFamily="18" charset="0"/>
              </a:rPr>
              <a:t>RSI </a:t>
            </a:r>
            <a:r>
              <a:rPr lang="en-ZW" sz="1800" dirty="0">
                <a:effectLst/>
                <a:latin typeface="Calibri" panose="020F0502020204030204" pitchFamily="34" charset="0"/>
                <a:ea typeface="Calibri" panose="020F0502020204030204" pitchFamily="34" charset="0"/>
                <a:cs typeface="Times New Roman" panose="02020603050405020304" pitchFamily="18" charset="0"/>
              </a:rPr>
              <a:t>or</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1800" b="1" dirty="0">
                <a:effectLst/>
                <a:latin typeface="Calibri" panose="020F0502020204030204" pitchFamily="34" charset="0"/>
                <a:ea typeface="Calibri" panose="020F0502020204030204" pitchFamily="34" charset="0"/>
                <a:cs typeface="Times New Roman" panose="02020603050405020304" pitchFamily="18" charset="0"/>
              </a:rPr>
              <a:t>Repetitive Strain Injury</a:t>
            </a:r>
            <a:r>
              <a:rPr lang="en-ZW" sz="1800" dirty="0">
                <a:effectLst/>
                <a:latin typeface="Calibri" panose="020F0502020204030204" pitchFamily="34" charset="0"/>
                <a:ea typeface="Calibri" panose="020F0502020204030204" pitchFamily="34" charset="0"/>
                <a:cs typeface="Times New Roman" panose="02020603050405020304" pitchFamily="18" charset="0"/>
              </a:rPr>
              <a:t>. This type of injury can range from inflammation of joints, to damaged ligaments and muscles or even hairline fractures in bones. RSI is usually caused by the incorrect use of the keyboard and mouse.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41E217F-6EF6-D7AD-F824-1E649241B34E}"/>
              </a:ext>
            </a:extLst>
          </p:cNvPr>
          <p:cNvSpPr txBox="1"/>
          <p:nvPr/>
        </p:nvSpPr>
        <p:spPr>
          <a:xfrm>
            <a:off x="426720" y="386035"/>
            <a:ext cx="9093200" cy="993092"/>
          </a:xfrm>
          <a:prstGeom prst="rect">
            <a:avLst/>
          </a:prstGeom>
          <a:noFill/>
        </p:spPr>
        <p:txBody>
          <a:bodyPr wrap="square">
            <a:spAutoFit/>
          </a:bodyPr>
          <a:lstStyle/>
          <a:p>
            <a:pPr algn="just">
              <a:lnSpc>
                <a:spcPct val="115000"/>
              </a:lnSpc>
              <a:spcAft>
                <a:spcPts val="1000"/>
              </a:spcAft>
            </a:pPr>
            <a:r>
              <a:rPr lang="en-ZW" sz="2800" b="1" dirty="0">
                <a:effectLst/>
                <a:latin typeface="Calibri" panose="020F0502020204030204" pitchFamily="34" charset="0"/>
                <a:ea typeface="Calibri" panose="020F0502020204030204" pitchFamily="34" charset="0"/>
                <a:cs typeface="Arial" panose="020B0604020202020204" pitchFamily="34" charset="0"/>
              </a:rPr>
              <a:t>Monitors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W" sz="1800" dirty="0">
                <a:effectLst/>
                <a:latin typeface="Calibri" panose="020F0502020204030204" pitchFamily="34" charset="0"/>
                <a:ea typeface="Calibri" panose="020F0502020204030204" pitchFamily="34" charset="0"/>
                <a:cs typeface="Times New Roman" panose="02020603050405020304" pitchFamily="18" charset="0"/>
              </a:rPr>
              <a:t>If you work with a monitor, tired, sore or blood-shot eyes indicate eye strain.</a:t>
            </a:r>
            <a:endParaRPr lang="en-ZA" dirty="0"/>
          </a:p>
        </p:txBody>
      </p:sp>
      <p:pic>
        <p:nvPicPr>
          <p:cNvPr id="4" name="Picture 3">
            <a:extLst>
              <a:ext uri="{FF2B5EF4-FFF2-40B4-BE49-F238E27FC236}">
                <a16:creationId xmlns:a16="http://schemas.microsoft.com/office/drawing/2014/main" id="{B0FE0720-2017-8782-3519-2CE0808DFF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592" y="4193222"/>
            <a:ext cx="2619375" cy="1743075"/>
          </a:xfrm>
          <a:prstGeom prst="rect">
            <a:avLst/>
          </a:prstGeom>
        </p:spPr>
      </p:pic>
      <p:pic>
        <p:nvPicPr>
          <p:cNvPr id="7" name="Picture 6">
            <a:extLst>
              <a:ext uri="{FF2B5EF4-FFF2-40B4-BE49-F238E27FC236}">
                <a16:creationId xmlns:a16="http://schemas.microsoft.com/office/drawing/2014/main" id="{141CF979-1D28-1FC0-B1B3-E515C6E4B1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4870" y="3957125"/>
            <a:ext cx="2305050" cy="1981200"/>
          </a:xfrm>
          <a:prstGeom prst="rect">
            <a:avLst/>
          </a:prstGeom>
        </p:spPr>
      </p:pic>
    </p:spTree>
    <p:extLst>
      <p:ext uri="{BB962C8B-B14F-4D97-AF65-F5344CB8AC3E}">
        <p14:creationId xmlns:p14="http://schemas.microsoft.com/office/powerpoint/2010/main" val="2795492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A36A25-92F9-8377-BE21-6289BACCE95E}"/>
              </a:ext>
            </a:extLst>
          </p:cNvPr>
          <p:cNvSpPr txBox="1"/>
          <p:nvPr/>
        </p:nvSpPr>
        <p:spPr>
          <a:xfrm>
            <a:off x="320040" y="718136"/>
            <a:ext cx="11551920" cy="4763099"/>
          </a:xfrm>
          <a:prstGeom prst="rect">
            <a:avLst/>
          </a:prstGeom>
          <a:noFill/>
        </p:spPr>
        <p:txBody>
          <a:bodyPr wrap="square">
            <a:spAutoFit/>
          </a:bodyPr>
          <a:lstStyle/>
          <a:p>
            <a:pPr algn="just">
              <a:lnSpc>
                <a:spcPct val="115000"/>
              </a:lnSpc>
              <a:spcAft>
                <a:spcPts val="1000"/>
              </a:spcAft>
            </a:pPr>
            <a:r>
              <a:rPr lang="en-ZW" sz="2800" b="1" dirty="0">
                <a:effectLst/>
                <a:latin typeface="Calibri" panose="020F0502020204030204" pitchFamily="34" charset="0"/>
                <a:ea typeface="Calibri" panose="020F0502020204030204" pitchFamily="34" charset="0"/>
                <a:cs typeface="Arial" panose="020B0604020202020204" pitchFamily="34" charset="0"/>
              </a:rPr>
              <a:t>Information Security</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dirty="0">
                <a:effectLst/>
                <a:latin typeface="Calibri" panose="020F0502020204030204" pitchFamily="34" charset="0"/>
                <a:ea typeface="Calibri" panose="020F0502020204030204" pitchFamily="34" charset="0"/>
                <a:cs typeface="Times New Roman" panose="02020603050405020304" pitchFamily="18" charset="0"/>
              </a:rPr>
              <a:t>Because information and information technology are fundamental to just about all aspects of modern life, the modern era is often referred to as the </a:t>
            </a:r>
            <a:r>
              <a:rPr lang="en-ZW" b="1" dirty="0">
                <a:effectLst/>
                <a:latin typeface="Calibri" panose="020F0502020204030204" pitchFamily="34" charset="0"/>
                <a:ea typeface="Calibri" panose="020F0502020204030204" pitchFamily="34" charset="0"/>
                <a:cs typeface="Times New Roman" panose="02020603050405020304" pitchFamily="18" charset="0"/>
              </a:rPr>
              <a:t>Information age</a:t>
            </a:r>
            <a:r>
              <a:rPr lang="en-ZW" dirty="0">
                <a:effectLst/>
                <a:latin typeface="Calibri" panose="020F0502020204030204" pitchFamily="34" charset="0"/>
                <a:ea typeface="Calibri" panose="020F0502020204030204" pitchFamily="34" charset="0"/>
                <a:cs typeface="Times New Roman" panose="02020603050405020304" pitchFamily="18" charset="0"/>
              </a:rPr>
              <a:t>. By its very nature, much information is private and confidential. </a:t>
            </a:r>
            <a:r>
              <a:rPr lang="en-ZW" b="1" dirty="0">
                <a:effectLst/>
                <a:latin typeface="Calibri" panose="020F0502020204030204" pitchFamily="34" charset="0"/>
                <a:ea typeface="Calibri" panose="020F0502020204030204" pitchFamily="34" charset="0"/>
                <a:cs typeface="Times New Roman" panose="02020603050405020304" pitchFamily="18" charset="0"/>
              </a:rPr>
              <a:t>Information security </a:t>
            </a:r>
            <a:r>
              <a:rPr lang="en-ZW" dirty="0">
                <a:effectLst/>
                <a:latin typeface="Calibri" panose="020F0502020204030204" pitchFamily="34" charset="0"/>
                <a:ea typeface="Calibri" panose="020F0502020204030204" pitchFamily="34" charset="0"/>
                <a:cs typeface="Times New Roman" panose="02020603050405020304" pitchFamily="18" charset="0"/>
              </a:rPr>
              <a:t>refers to all the procedures which are used to protect information for deliberate or accidental misuse or dissemination. Technically, it refers to the maintenance of the </a:t>
            </a:r>
            <a:r>
              <a:rPr lang="en-ZW" b="1" dirty="0">
                <a:effectLst/>
                <a:latin typeface="Calibri" panose="020F0502020204030204" pitchFamily="34" charset="0"/>
                <a:ea typeface="Calibri" panose="020F0502020204030204" pitchFamily="34" charset="0"/>
                <a:cs typeface="Times New Roman" panose="02020603050405020304" pitchFamily="18" charset="0"/>
              </a:rPr>
              <a:t>integrity </a:t>
            </a:r>
            <a:r>
              <a:rPr lang="en-ZW" dirty="0">
                <a:effectLst/>
                <a:latin typeface="Calibri" panose="020F0502020204030204" pitchFamily="34" charset="0"/>
                <a:ea typeface="Calibri" panose="020F0502020204030204" pitchFamily="34" charset="0"/>
                <a:cs typeface="Times New Roman" panose="02020603050405020304" pitchFamily="18" charset="0"/>
              </a:rPr>
              <a:t>of information. Integrity means that the information remains correct at all times and cannot be accessed by unauthorised agents.</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dirty="0">
                <a:effectLst/>
                <a:latin typeface="Calibri" panose="020F0502020204030204" pitchFamily="34" charset="0"/>
                <a:ea typeface="Calibri" panose="020F0502020204030204" pitchFamily="34" charset="0"/>
                <a:cs typeface="Times New Roman" panose="02020603050405020304" pitchFamily="18" charset="0"/>
              </a:rPr>
              <a:t> </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2800" b="1" dirty="0">
                <a:effectLst/>
                <a:latin typeface="Calibri" panose="020F0502020204030204" pitchFamily="34" charset="0"/>
                <a:ea typeface="Calibri" panose="020F0502020204030204" pitchFamily="34" charset="0"/>
                <a:cs typeface="Arial" panose="020B0604020202020204" pitchFamily="34" charset="0"/>
              </a:rPr>
              <a:t>Personal privacy</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dirty="0">
                <a:effectLst/>
                <a:latin typeface="Calibri" panose="020F0502020204030204" pitchFamily="34" charset="0"/>
                <a:ea typeface="Calibri" panose="020F0502020204030204" pitchFamily="34" charset="0"/>
                <a:cs typeface="Times New Roman" panose="02020603050405020304" pitchFamily="18" charset="0"/>
              </a:rPr>
              <a:t>If personal information such as health or finance status, personal or family issues and background details became available to unauthorised agents, this could lead to the standing of individuals being seriously compromised. In some cases it may have little more effect than a feeling of invasion of personal privacy, while in other cases in may lead to serious embarrassment, loss of status or job and even blackmail.</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2017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CBA136-E08A-9351-E5CE-3450E832D86C}"/>
              </a:ext>
            </a:extLst>
          </p:cNvPr>
          <p:cNvSpPr txBox="1"/>
          <p:nvPr/>
        </p:nvSpPr>
        <p:spPr>
          <a:xfrm>
            <a:off x="2702560" y="250081"/>
            <a:ext cx="6096000" cy="545599"/>
          </a:xfrm>
          <a:prstGeom prst="rect">
            <a:avLst/>
          </a:prstGeom>
          <a:noFill/>
        </p:spPr>
        <p:txBody>
          <a:bodyPr wrap="square">
            <a:spAutoFit/>
          </a:bodyPr>
          <a:lstStyle/>
          <a:p>
            <a:pPr algn="ctr">
              <a:lnSpc>
                <a:spcPct val="115000"/>
              </a:lnSpc>
              <a:spcBef>
                <a:spcPts val="1200"/>
              </a:spcBef>
              <a:spcAft>
                <a:spcPts val="300"/>
              </a:spcAft>
            </a:pPr>
            <a:r>
              <a:rPr lang="x-none" sz="2800" b="1" kern="1600" dirty="0">
                <a:solidFill>
                  <a:srgbClr val="000000"/>
                </a:solidFill>
                <a:effectLst/>
                <a:latin typeface="Cambria" panose="02040503050406030204" pitchFamily="18" charset="0"/>
                <a:ea typeface="Times New Roman" panose="02020603050405020304" pitchFamily="18" charset="0"/>
              </a:rPr>
              <a:t>Copyright and the Law</a:t>
            </a:r>
            <a:endParaRPr lang="en-ZA" sz="2800" b="1" kern="1600" dirty="0">
              <a:effectLst/>
              <a:latin typeface="Cambria" panose="020405030504060302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AD371EE1-1DBC-67A9-22E7-399C1B46402B}"/>
              </a:ext>
            </a:extLst>
          </p:cNvPr>
          <p:cNvSpPr txBox="1"/>
          <p:nvPr/>
        </p:nvSpPr>
        <p:spPr>
          <a:xfrm>
            <a:off x="259080" y="926541"/>
            <a:ext cx="10678160" cy="1173911"/>
          </a:xfrm>
          <a:prstGeom prst="rect">
            <a:avLst/>
          </a:prstGeom>
          <a:noFill/>
        </p:spPr>
        <p:txBody>
          <a:bodyPr wrap="square">
            <a:spAutoFit/>
          </a:bodyPr>
          <a:lstStyle/>
          <a:p>
            <a:pPr>
              <a:lnSpc>
                <a:spcPct val="115000"/>
              </a:lnSpc>
              <a:spcBef>
                <a:spcPts val="1200"/>
              </a:spcBef>
              <a:spcAft>
                <a:spcPts val="300"/>
              </a:spcAft>
            </a:pPr>
            <a:r>
              <a:rPr lang="x-none" sz="2400" b="1" i="1" dirty="0">
                <a:effectLst/>
                <a:latin typeface="Cambria" panose="02040503050406030204" pitchFamily="18" charset="0"/>
                <a:ea typeface="Times New Roman" panose="02020603050405020304" pitchFamily="18" charset="0"/>
              </a:rPr>
              <a:t>Copyright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1800" i="1" dirty="0">
                <a:effectLst/>
                <a:latin typeface="Calibri" panose="020F0502020204030204" pitchFamily="34" charset="0"/>
                <a:ea typeface="Calibri" panose="020F0502020204030204" pitchFamily="34" charset="0"/>
                <a:cs typeface="Times New Roman" panose="02020603050405020304" pitchFamily="18" charset="0"/>
              </a:rPr>
              <a:t>Understand the concept of copyright when applied to software, and also to files such as: graphics, text, audio, video. Understand copyright issues involved in downloading information from the Internet.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8E58CB5F-B54D-1F72-2BE8-F414F246230A}"/>
              </a:ext>
            </a:extLst>
          </p:cNvPr>
          <p:cNvSpPr txBox="1"/>
          <p:nvPr/>
        </p:nvSpPr>
        <p:spPr>
          <a:xfrm>
            <a:off x="259080" y="2378084"/>
            <a:ext cx="11430000" cy="1822935"/>
          </a:xfrm>
          <a:prstGeom prst="rect">
            <a:avLst/>
          </a:prstGeom>
          <a:noFill/>
        </p:spPr>
        <p:txBody>
          <a:bodyPr wrap="square">
            <a:spAutoFit/>
          </a:bodyPr>
          <a:lstStyle/>
          <a:p>
            <a:pPr algn="just">
              <a:lnSpc>
                <a:spcPct val="115000"/>
              </a:lnSpc>
              <a:spcAft>
                <a:spcPts val="1000"/>
              </a:spcAft>
            </a:pPr>
            <a:r>
              <a:rPr lang="en-ZW" b="1" dirty="0">
                <a:effectLst/>
                <a:latin typeface="Calibri" panose="020F0502020204030204" pitchFamily="34" charset="0"/>
                <a:ea typeface="Calibri" panose="020F0502020204030204" pitchFamily="34" charset="0"/>
                <a:cs typeface="Arial" panose="020B0604020202020204" pitchFamily="34" charset="0"/>
              </a:rPr>
              <a:t>Copyright</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dirty="0">
                <a:effectLst/>
                <a:latin typeface="Calibri" panose="020F0502020204030204" pitchFamily="34" charset="0"/>
                <a:ea typeface="Calibri" panose="020F0502020204030204" pitchFamily="34" charset="0"/>
                <a:cs typeface="Times New Roman" panose="02020603050405020304" pitchFamily="18" charset="0"/>
              </a:rPr>
              <a:t>Copyright refers to the legally protected right to publish and distribute any literary, musical, artistic or software material. This means that only the developer and authorised sellers have the right to copy and distribute computer software, video materials, music or text.</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1200" dirty="0">
                <a:effectLst/>
                <a:latin typeface="Calibri" panose="020F0502020204030204" pitchFamily="34" charset="0"/>
                <a:ea typeface="Calibri" panose="020F0502020204030204" pitchFamily="34" charset="0"/>
                <a:cs typeface="Times New Roman" panose="02020603050405020304" pitchFamily="18" charset="0"/>
              </a:rPr>
              <a:t> </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DCB58A6D-0A63-A834-B57E-3827832D59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4240" y="3651359"/>
            <a:ext cx="4434840" cy="2956560"/>
          </a:xfrm>
          <a:prstGeom prst="rect">
            <a:avLst/>
          </a:prstGeom>
        </p:spPr>
      </p:pic>
    </p:spTree>
    <p:extLst>
      <p:ext uri="{BB962C8B-B14F-4D97-AF65-F5344CB8AC3E}">
        <p14:creationId xmlns:p14="http://schemas.microsoft.com/office/powerpoint/2010/main" val="2965685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071442-FF30-453A-2992-FD391FFBF224}"/>
              </a:ext>
            </a:extLst>
          </p:cNvPr>
          <p:cNvSpPr txBox="1"/>
          <p:nvPr/>
        </p:nvSpPr>
        <p:spPr>
          <a:xfrm>
            <a:off x="187960" y="419039"/>
            <a:ext cx="11648440" cy="2241383"/>
          </a:xfrm>
          <a:prstGeom prst="rect">
            <a:avLst/>
          </a:prstGeom>
          <a:noFill/>
        </p:spPr>
        <p:txBody>
          <a:bodyPr wrap="square">
            <a:spAutoFit/>
          </a:bodyPr>
          <a:lstStyle/>
          <a:p>
            <a:pPr algn="just">
              <a:lnSpc>
                <a:spcPct val="115000"/>
              </a:lnSpc>
              <a:spcAft>
                <a:spcPts val="1000"/>
              </a:spcAft>
            </a:pPr>
            <a:r>
              <a:rPr lang="en-ZW" sz="1800" dirty="0">
                <a:effectLst/>
                <a:latin typeface="Calibri" panose="020F0502020204030204" pitchFamily="34" charset="0"/>
                <a:ea typeface="Calibri" panose="020F0502020204030204" pitchFamily="34" charset="0"/>
                <a:cs typeface="Times New Roman" panose="02020603050405020304" pitchFamily="18" charset="0"/>
              </a:rPr>
              <a:t>Because there is no control over the Internet, there are hundreds of sites where software, music and videos can be downloaded. Access to permanent connections makes downloading of large files physically possible. Many of these sites are located in countries that do not protect copyright.</a:t>
            </a:r>
          </a:p>
          <a:p>
            <a:pPr algn="just">
              <a:lnSpc>
                <a:spcPct val="115000"/>
              </a:lnSpc>
              <a:spcAft>
                <a:spcPts val="1000"/>
              </a:spcAft>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ZW" sz="1800" dirty="0">
                <a:effectLst/>
                <a:latin typeface="Calibri" panose="020F0502020204030204" pitchFamily="34" charset="0"/>
                <a:ea typeface="Calibri" panose="020F0502020204030204" pitchFamily="34" charset="0"/>
                <a:cs typeface="Times New Roman" panose="02020603050405020304" pitchFamily="18" charset="0"/>
              </a:rPr>
              <a:t>The fact that it is possible to do something does not make it legally and ethically right. Authors and developers are entitled to a return on their creative efforts.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E6B93CBD-2C06-FE66-6293-3D15F2BA40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6217" y="3144520"/>
            <a:ext cx="4609783" cy="2936481"/>
          </a:xfrm>
          <a:prstGeom prst="rect">
            <a:avLst/>
          </a:prstGeom>
        </p:spPr>
      </p:pic>
      <p:pic>
        <p:nvPicPr>
          <p:cNvPr id="6" name="Picture 5">
            <a:extLst>
              <a:ext uri="{FF2B5EF4-FFF2-40B4-BE49-F238E27FC236}">
                <a16:creationId xmlns:a16="http://schemas.microsoft.com/office/drawing/2014/main" id="{6A52C419-F23D-D6D8-FDD9-113A6AD69A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80657" y="2733357"/>
            <a:ext cx="3578223" cy="3578223"/>
          </a:xfrm>
          <a:prstGeom prst="rect">
            <a:avLst/>
          </a:prstGeom>
        </p:spPr>
      </p:pic>
    </p:spTree>
    <p:extLst>
      <p:ext uri="{BB962C8B-B14F-4D97-AF65-F5344CB8AC3E}">
        <p14:creationId xmlns:p14="http://schemas.microsoft.com/office/powerpoint/2010/main" val="2467042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72659F-C7E5-07E2-DA2A-A965B05DD1C1}"/>
              </a:ext>
            </a:extLst>
          </p:cNvPr>
          <p:cNvSpPr txBox="1"/>
          <p:nvPr/>
        </p:nvSpPr>
        <p:spPr>
          <a:xfrm>
            <a:off x="365760" y="317794"/>
            <a:ext cx="11287760" cy="6288901"/>
          </a:xfrm>
          <a:prstGeom prst="rect">
            <a:avLst/>
          </a:prstGeom>
          <a:noFill/>
        </p:spPr>
        <p:txBody>
          <a:bodyPr wrap="square">
            <a:spAutoFit/>
          </a:bodyPr>
          <a:lstStyle/>
          <a:p>
            <a:pPr>
              <a:lnSpc>
                <a:spcPct val="115000"/>
              </a:lnSpc>
              <a:spcAft>
                <a:spcPts val="1000"/>
              </a:spcAft>
            </a:pPr>
            <a:r>
              <a:rPr lang="en-ZW"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Downloading pirated material is both ethically and legally wrong. </a:t>
            </a:r>
          </a:p>
          <a:p>
            <a:pPr>
              <a:lnSpc>
                <a:spcPct val="115000"/>
              </a:lnSpc>
              <a:spcAft>
                <a:spcPts val="1000"/>
              </a:spcAft>
            </a:pPr>
            <a:endParaRPr lang="en-ZW"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ZW" sz="2400" dirty="0">
                <a:effectLst/>
                <a:latin typeface="Calibri" panose="020F0502020204030204" pitchFamily="34" charset="0"/>
                <a:ea typeface="Calibri" panose="020F0502020204030204" pitchFamily="34" charset="0"/>
                <a:cs typeface="Times New Roman" panose="02020603050405020304" pitchFamily="18" charset="0"/>
              </a:rPr>
              <a:t>By reducing revenue, piracy can hamper the development of software.</a:t>
            </a:r>
          </a:p>
          <a:p>
            <a:pPr>
              <a:lnSpc>
                <a:spcPct val="115000"/>
              </a:lnSpc>
              <a:spcAft>
                <a:spcPts val="1000"/>
              </a:spcAft>
            </a:pPr>
            <a:endParaRPr lang="en-ZW"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ZW" sz="2400" dirty="0">
                <a:effectLst/>
                <a:latin typeface="Calibri" panose="020F0502020204030204" pitchFamily="34" charset="0"/>
                <a:ea typeface="Calibri" panose="020F0502020204030204" pitchFamily="34" charset="0"/>
                <a:cs typeface="Times New Roman" panose="02020603050405020304" pitchFamily="18" charset="0"/>
              </a:rPr>
              <a:t>Software development is expensive and part of the royalties are needed for future development. </a:t>
            </a:r>
          </a:p>
          <a:p>
            <a:pPr>
              <a:lnSpc>
                <a:spcPct val="115000"/>
              </a:lnSpc>
              <a:spcAft>
                <a:spcPts val="1000"/>
              </a:spcAft>
            </a:pPr>
            <a:endParaRPr lang="en-ZW"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ZW" sz="2400" dirty="0">
                <a:effectLst/>
                <a:latin typeface="Calibri" panose="020F0502020204030204" pitchFamily="34" charset="0"/>
                <a:ea typeface="Calibri" panose="020F0502020204030204" pitchFamily="34" charset="0"/>
                <a:cs typeface="Times New Roman" panose="02020603050405020304" pitchFamily="18" charset="0"/>
              </a:rPr>
              <a:t>Software piracy is a form of theft. It is both a criminal and a civil offence. Developers are entitled to claim damages in cases of piracy.</a:t>
            </a:r>
          </a:p>
          <a:p>
            <a:pPr>
              <a:lnSpc>
                <a:spcPct val="115000"/>
              </a:lnSpc>
              <a:spcAft>
                <a:spcPts val="1000"/>
              </a:spcAft>
            </a:pPr>
            <a:endParaRPr lang="en-ZW"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ZW" sz="2400" dirty="0">
                <a:effectLst/>
                <a:latin typeface="Calibri" panose="020F0502020204030204" pitchFamily="34" charset="0"/>
                <a:ea typeface="Calibri" panose="020F0502020204030204" pitchFamily="34" charset="0"/>
                <a:cs typeface="Times New Roman" panose="02020603050405020304" pitchFamily="18" charset="0"/>
              </a:rPr>
              <a:t>Increasingly they are making use of all legal avenues to reduce piracy and obtain compensation where it has occurred</a:t>
            </a:r>
            <a:r>
              <a:rPr lang="en-ZW" sz="3600" dirty="0">
                <a:effectLst/>
                <a:latin typeface="Calibri" panose="020F0502020204030204" pitchFamily="34" charset="0"/>
                <a:ea typeface="Calibri" panose="020F0502020204030204" pitchFamily="34" charset="0"/>
                <a:cs typeface="Times New Roman" panose="02020603050405020304" pitchFamily="18" charset="0"/>
              </a:rPr>
              <a:t>. </a:t>
            </a:r>
            <a:endParaRPr lang="en-ZA"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55131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D7D035-1D59-67CC-0E04-3E1656CC4BAD}"/>
              </a:ext>
            </a:extLst>
          </p:cNvPr>
          <p:cNvSpPr txBox="1"/>
          <p:nvPr/>
        </p:nvSpPr>
        <p:spPr>
          <a:xfrm>
            <a:off x="1747520" y="568960"/>
            <a:ext cx="6573520" cy="4887364"/>
          </a:xfrm>
          <a:prstGeom prst="rect">
            <a:avLst/>
          </a:prstGeom>
          <a:noFill/>
        </p:spPr>
        <p:txBody>
          <a:bodyPr wrap="square" rtlCol="0">
            <a:spAutoFit/>
          </a:bodyPr>
          <a:lstStyle/>
          <a:p>
            <a:pPr algn="ctr"/>
            <a:r>
              <a:rPr lang="en-ZA" sz="2800" b="1" dirty="0"/>
              <a:t>Quiz assistance</a:t>
            </a:r>
          </a:p>
          <a:p>
            <a:pPr>
              <a:lnSpc>
                <a:spcPct val="150000"/>
              </a:lnSpc>
            </a:pPr>
            <a:endParaRPr lang="en-ZA" sz="2400" dirty="0"/>
          </a:p>
          <a:p>
            <a:pPr>
              <a:lnSpc>
                <a:spcPct val="150000"/>
              </a:lnSpc>
            </a:pPr>
            <a:r>
              <a:rPr lang="en-ZA" sz="2400" b="1" dirty="0"/>
              <a:t>1.) </a:t>
            </a:r>
            <a:r>
              <a:rPr lang="en-ZA" sz="2400" b="1" dirty="0">
                <a:solidFill>
                  <a:srgbClr val="FF0000"/>
                </a:solidFill>
              </a:rPr>
              <a:t>Pg.15</a:t>
            </a:r>
          </a:p>
          <a:p>
            <a:pPr>
              <a:lnSpc>
                <a:spcPct val="150000"/>
              </a:lnSpc>
            </a:pPr>
            <a:r>
              <a:rPr lang="en-ZA" sz="2400" b="1" dirty="0"/>
              <a:t>2.) </a:t>
            </a:r>
            <a:r>
              <a:rPr lang="en-ZA" sz="2400" b="1" dirty="0">
                <a:solidFill>
                  <a:srgbClr val="FF0000"/>
                </a:solidFill>
              </a:rPr>
              <a:t>Pg.19</a:t>
            </a:r>
          </a:p>
          <a:p>
            <a:pPr>
              <a:lnSpc>
                <a:spcPct val="150000"/>
              </a:lnSpc>
            </a:pPr>
            <a:r>
              <a:rPr lang="en-ZA" sz="2400" b="1" dirty="0"/>
              <a:t>3.) </a:t>
            </a:r>
            <a:r>
              <a:rPr lang="en-ZA" sz="2400" b="1" dirty="0">
                <a:solidFill>
                  <a:srgbClr val="FF0000"/>
                </a:solidFill>
              </a:rPr>
              <a:t>Pg.19</a:t>
            </a:r>
          </a:p>
          <a:p>
            <a:pPr>
              <a:lnSpc>
                <a:spcPct val="150000"/>
              </a:lnSpc>
            </a:pPr>
            <a:r>
              <a:rPr lang="en-ZA" sz="2400" b="1" dirty="0"/>
              <a:t>4.) </a:t>
            </a:r>
            <a:r>
              <a:rPr lang="en-ZA" sz="2400" b="1" dirty="0">
                <a:solidFill>
                  <a:srgbClr val="FF0000"/>
                </a:solidFill>
              </a:rPr>
              <a:t>Pg.21</a:t>
            </a:r>
          </a:p>
          <a:p>
            <a:pPr>
              <a:lnSpc>
                <a:spcPct val="150000"/>
              </a:lnSpc>
            </a:pPr>
            <a:r>
              <a:rPr lang="en-ZA" sz="2400" b="1" dirty="0"/>
              <a:t>5.) </a:t>
            </a:r>
            <a:r>
              <a:rPr lang="en-ZA" sz="2400" b="1" dirty="0">
                <a:solidFill>
                  <a:srgbClr val="FF0000"/>
                </a:solidFill>
              </a:rPr>
              <a:t>Pg.22</a:t>
            </a:r>
          </a:p>
          <a:p>
            <a:pPr>
              <a:lnSpc>
                <a:spcPct val="150000"/>
              </a:lnSpc>
            </a:pPr>
            <a:r>
              <a:rPr lang="en-ZA" sz="2400" b="1" dirty="0"/>
              <a:t>6.) </a:t>
            </a:r>
            <a:r>
              <a:rPr lang="en-ZA" sz="2400" b="1" dirty="0">
                <a:solidFill>
                  <a:srgbClr val="FF0000"/>
                </a:solidFill>
              </a:rPr>
              <a:t>Pg.15</a:t>
            </a:r>
          </a:p>
          <a:p>
            <a:pPr>
              <a:lnSpc>
                <a:spcPct val="150000"/>
              </a:lnSpc>
            </a:pPr>
            <a:r>
              <a:rPr lang="en-ZA" sz="2400" b="1" dirty="0"/>
              <a:t>7.) </a:t>
            </a:r>
            <a:r>
              <a:rPr lang="en-ZA" sz="2400" b="1" dirty="0">
                <a:solidFill>
                  <a:srgbClr val="FF0000"/>
                </a:solidFill>
              </a:rPr>
              <a:t>Pg.26</a:t>
            </a:r>
          </a:p>
        </p:txBody>
      </p:sp>
      <p:sp>
        <p:nvSpPr>
          <p:cNvPr id="4" name="TextBox 3">
            <a:extLst>
              <a:ext uri="{FF2B5EF4-FFF2-40B4-BE49-F238E27FC236}">
                <a16:creationId xmlns:a16="http://schemas.microsoft.com/office/drawing/2014/main" id="{45046A8D-84D1-CC2A-AA2F-8C5811943C51}"/>
              </a:ext>
            </a:extLst>
          </p:cNvPr>
          <p:cNvSpPr txBox="1"/>
          <p:nvPr/>
        </p:nvSpPr>
        <p:spPr>
          <a:xfrm>
            <a:off x="6647180" y="1625196"/>
            <a:ext cx="2964180" cy="3902479"/>
          </a:xfrm>
          <a:prstGeom prst="rect">
            <a:avLst/>
          </a:prstGeom>
          <a:noFill/>
        </p:spPr>
        <p:txBody>
          <a:bodyPr wrap="square">
            <a:spAutoFit/>
          </a:bodyPr>
          <a:lstStyle/>
          <a:p>
            <a:pPr>
              <a:lnSpc>
                <a:spcPct val="150000"/>
              </a:lnSpc>
            </a:pPr>
            <a:r>
              <a:rPr lang="en-ZA" sz="2400" b="1" dirty="0"/>
              <a:t>8.)</a:t>
            </a:r>
            <a:r>
              <a:rPr lang="en-ZA" sz="2400" dirty="0"/>
              <a:t> </a:t>
            </a:r>
            <a:r>
              <a:rPr lang="en-ZA" sz="2400" b="1" dirty="0">
                <a:solidFill>
                  <a:srgbClr val="FF0000"/>
                </a:solidFill>
              </a:rPr>
              <a:t>Pg.26</a:t>
            </a:r>
          </a:p>
          <a:p>
            <a:pPr>
              <a:lnSpc>
                <a:spcPct val="150000"/>
              </a:lnSpc>
            </a:pPr>
            <a:r>
              <a:rPr lang="en-ZA" sz="2400" b="1" dirty="0"/>
              <a:t>9.)</a:t>
            </a:r>
            <a:r>
              <a:rPr lang="en-ZA" sz="2400" dirty="0"/>
              <a:t> </a:t>
            </a:r>
            <a:r>
              <a:rPr lang="en-ZA" sz="2400" b="1" dirty="0">
                <a:solidFill>
                  <a:srgbClr val="FF0000"/>
                </a:solidFill>
              </a:rPr>
              <a:t>Pg.27</a:t>
            </a:r>
          </a:p>
          <a:p>
            <a:pPr>
              <a:lnSpc>
                <a:spcPct val="150000"/>
              </a:lnSpc>
            </a:pPr>
            <a:r>
              <a:rPr lang="en-ZA" sz="2400" b="1" dirty="0"/>
              <a:t>10.)</a:t>
            </a:r>
            <a:r>
              <a:rPr lang="en-ZA" sz="2400" dirty="0"/>
              <a:t> </a:t>
            </a:r>
            <a:r>
              <a:rPr lang="en-ZA" sz="2400" b="1" dirty="0">
                <a:solidFill>
                  <a:srgbClr val="FF0000"/>
                </a:solidFill>
              </a:rPr>
              <a:t>Pg.28</a:t>
            </a:r>
          </a:p>
          <a:p>
            <a:pPr>
              <a:lnSpc>
                <a:spcPct val="150000"/>
              </a:lnSpc>
            </a:pPr>
            <a:r>
              <a:rPr lang="en-ZA" sz="2400" b="1" dirty="0"/>
              <a:t>11.)</a:t>
            </a:r>
            <a:r>
              <a:rPr lang="en-ZA" sz="2400" dirty="0"/>
              <a:t> </a:t>
            </a:r>
            <a:r>
              <a:rPr lang="en-ZA" sz="2400" b="1" dirty="0">
                <a:solidFill>
                  <a:srgbClr val="FF0000"/>
                </a:solidFill>
              </a:rPr>
              <a:t>Pg.28</a:t>
            </a:r>
          </a:p>
          <a:p>
            <a:pPr>
              <a:lnSpc>
                <a:spcPct val="150000"/>
              </a:lnSpc>
            </a:pPr>
            <a:r>
              <a:rPr lang="en-ZA" sz="2400" b="1" dirty="0"/>
              <a:t>12.)</a:t>
            </a:r>
            <a:r>
              <a:rPr lang="en-ZA" sz="2400" dirty="0"/>
              <a:t> </a:t>
            </a:r>
            <a:r>
              <a:rPr lang="en-ZA" sz="2400" b="1" dirty="0">
                <a:solidFill>
                  <a:srgbClr val="FF0000"/>
                </a:solidFill>
              </a:rPr>
              <a:t>Pg.32</a:t>
            </a:r>
          </a:p>
          <a:p>
            <a:pPr>
              <a:lnSpc>
                <a:spcPct val="150000"/>
              </a:lnSpc>
            </a:pPr>
            <a:r>
              <a:rPr lang="en-ZA" sz="2400" b="1" dirty="0"/>
              <a:t>13.) </a:t>
            </a:r>
            <a:r>
              <a:rPr lang="en-ZA" sz="2400" b="1" dirty="0">
                <a:solidFill>
                  <a:srgbClr val="FF0000"/>
                </a:solidFill>
              </a:rPr>
              <a:t>Pg.32</a:t>
            </a:r>
          </a:p>
          <a:p>
            <a:pPr>
              <a:lnSpc>
                <a:spcPct val="150000"/>
              </a:lnSpc>
            </a:pPr>
            <a:r>
              <a:rPr lang="en-ZA" sz="2400" b="1" dirty="0"/>
              <a:t>14.) </a:t>
            </a:r>
            <a:r>
              <a:rPr lang="en-ZA" sz="2400" b="1" dirty="0">
                <a:solidFill>
                  <a:srgbClr val="FF0000"/>
                </a:solidFill>
              </a:rPr>
              <a:t>Pg.30</a:t>
            </a:r>
          </a:p>
        </p:txBody>
      </p:sp>
    </p:spTree>
    <p:extLst>
      <p:ext uri="{BB962C8B-B14F-4D97-AF65-F5344CB8AC3E}">
        <p14:creationId xmlns:p14="http://schemas.microsoft.com/office/powerpoint/2010/main" val="25771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F967AF-D561-329B-A0C8-699326883813}"/>
              </a:ext>
            </a:extLst>
          </p:cNvPr>
          <p:cNvSpPr txBox="1"/>
          <p:nvPr/>
        </p:nvSpPr>
        <p:spPr>
          <a:xfrm>
            <a:off x="509426" y="219883"/>
            <a:ext cx="10637520" cy="1938992"/>
          </a:xfrm>
          <a:prstGeom prst="rect">
            <a:avLst/>
          </a:prstGeom>
          <a:noFill/>
        </p:spPr>
        <p:txBody>
          <a:bodyPr wrap="square">
            <a:spAutoFit/>
          </a:bodyPr>
          <a:lstStyle/>
          <a:p>
            <a:r>
              <a:rPr lang="en-ZW" sz="2400" dirty="0">
                <a:effectLst/>
                <a:latin typeface="Arial" panose="020B0604020202020204" pitchFamily="34" charset="0"/>
                <a:ea typeface="Times New Roman" panose="02020603050405020304" pitchFamily="18" charset="0"/>
              </a:rPr>
              <a:t>All types of computers consist of two basic parts – </a:t>
            </a:r>
            <a:r>
              <a:rPr lang="en-ZW" sz="2400" b="1" dirty="0">
                <a:effectLst/>
                <a:latin typeface="Arial" panose="020B0604020202020204" pitchFamily="34" charset="0"/>
                <a:ea typeface="Times New Roman" panose="02020603050405020304" pitchFamily="18" charset="0"/>
              </a:rPr>
              <a:t>hardware</a:t>
            </a:r>
            <a:r>
              <a:rPr lang="en-ZW" sz="2400" dirty="0">
                <a:effectLst/>
                <a:latin typeface="Arial" panose="020B0604020202020204" pitchFamily="34" charset="0"/>
                <a:ea typeface="Times New Roman" panose="02020603050405020304" pitchFamily="18" charset="0"/>
              </a:rPr>
              <a:t> and </a:t>
            </a:r>
            <a:r>
              <a:rPr lang="en-ZW" sz="2400" b="1" dirty="0">
                <a:effectLst/>
                <a:latin typeface="Arial" panose="020B0604020202020204" pitchFamily="34" charset="0"/>
                <a:ea typeface="Times New Roman" panose="02020603050405020304" pitchFamily="18" charset="0"/>
              </a:rPr>
              <a:t>software</a:t>
            </a:r>
            <a:r>
              <a:rPr lang="en-ZW" sz="2400" dirty="0">
                <a:effectLst/>
                <a:latin typeface="Arial" panose="020B0604020202020204" pitchFamily="34" charset="0"/>
                <a:ea typeface="Times New Roman" panose="02020603050405020304" pitchFamily="18" charset="0"/>
              </a:rPr>
              <a:t>.</a:t>
            </a:r>
            <a:br>
              <a:rPr lang="en-ZW" sz="2400" dirty="0">
                <a:effectLst/>
                <a:latin typeface="Arial" panose="020B0604020202020204" pitchFamily="34" charset="0"/>
                <a:ea typeface="Times New Roman" panose="02020603050405020304" pitchFamily="18" charset="0"/>
              </a:rPr>
            </a:br>
            <a:br>
              <a:rPr lang="en-ZW" sz="2400" dirty="0">
                <a:effectLst/>
                <a:latin typeface="Arial" panose="020B0604020202020204" pitchFamily="34" charset="0"/>
                <a:ea typeface="Times New Roman" panose="02020603050405020304" pitchFamily="18" charset="0"/>
              </a:rPr>
            </a:br>
            <a:r>
              <a:rPr lang="en-ZW" sz="2400" b="1" dirty="0">
                <a:effectLst/>
                <a:highlight>
                  <a:srgbClr val="FFFF00"/>
                </a:highlight>
                <a:latin typeface="Arial" panose="020B0604020202020204" pitchFamily="34" charset="0"/>
                <a:ea typeface="Times New Roman" panose="02020603050405020304" pitchFamily="18" charset="0"/>
              </a:rPr>
              <a:t>Hardware</a:t>
            </a:r>
            <a:r>
              <a:rPr lang="en-ZW" sz="2400" dirty="0">
                <a:effectLst/>
                <a:highlight>
                  <a:srgbClr val="FFFF00"/>
                </a:highlight>
                <a:latin typeface="Arial" panose="020B0604020202020204" pitchFamily="34" charset="0"/>
                <a:ea typeface="Times New Roman" panose="02020603050405020304" pitchFamily="18" charset="0"/>
              </a:rPr>
              <a:t> is any part of your computer that has a </a:t>
            </a:r>
            <a:r>
              <a:rPr lang="en-ZW" sz="2400" b="1" dirty="0">
                <a:effectLst/>
                <a:highlight>
                  <a:srgbClr val="FFFF00"/>
                </a:highlight>
                <a:latin typeface="Arial" panose="020B0604020202020204" pitchFamily="34" charset="0"/>
                <a:ea typeface="Times New Roman" panose="02020603050405020304" pitchFamily="18" charset="0"/>
              </a:rPr>
              <a:t>physical structure</a:t>
            </a:r>
            <a:r>
              <a:rPr lang="en-ZW" sz="2400" dirty="0">
                <a:effectLst/>
                <a:latin typeface="Arial" panose="020B0604020202020204" pitchFamily="34" charset="0"/>
                <a:ea typeface="Times New Roman" panose="02020603050405020304" pitchFamily="18" charset="0"/>
              </a:rPr>
              <a:t>, such as the computer monitor or keyboard. If you can touch it, it is hardware. </a:t>
            </a:r>
            <a:r>
              <a:rPr lang="en-ZW" sz="2400" b="1" dirty="0">
                <a:effectLst/>
                <a:highlight>
                  <a:srgbClr val="00FF00"/>
                </a:highlight>
                <a:latin typeface="Arial" panose="020B0604020202020204" pitchFamily="34" charset="0"/>
                <a:ea typeface="Times New Roman" panose="02020603050405020304" pitchFamily="18" charset="0"/>
              </a:rPr>
              <a:t>Software</a:t>
            </a:r>
            <a:r>
              <a:rPr lang="en-ZW" sz="2400" dirty="0">
                <a:effectLst/>
                <a:highlight>
                  <a:srgbClr val="00FF00"/>
                </a:highlight>
                <a:latin typeface="Arial" panose="020B0604020202020204" pitchFamily="34" charset="0"/>
                <a:ea typeface="Times New Roman" panose="02020603050405020304" pitchFamily="18" charset="0"/>
              </a:rPr>
              <a:t> is any </a:t>
            </a:r>
            <a:r>
              <a:rPr lang="en-ZW" sz="2400" b="1" dirty="0">
                <a:effectLst/>
                <a:highlight>
                  <a:srgbClr val="00FF00"/>
                </a:highlight>
                <a:latin typeface="Arial" panose="020B0604020202020204" pitchFamily="34" charset="0"/>
                <a:ea typeface="Times New Roman" panose="02020603050405020304" pitchFamily="18" charset="0"/>
              </a:rPr>
              <a:t>set of instructions</a:t>
            </a:r>
            <a:r>
              <a:rPr lang="en-ZW" sz="2400" dirty="0">
                <a:effectLst/>
                <a:highlight>
                  <a:srgbClr val="00FF00"/>
                </a:highlight>
                <a:latin typeface="Arial" panose="020B0604020202020204" pitchFamily="34" charset="0"/>
                <a:ea typeface="Times New Roman" panose="02020603050405020304" pitchFamily="18" charset="0"/>
              </a:rPr>
              <a:t> </a:t>
            </a:r>
            <a:r>
              <a:rPr lang="en-ZW" sz="2400" dirty="0">
                <a:effectLst/>
                <a:latin typeface="Arial" panose="020B0604020202020204" pitchFamily="34" charset="0"/>
                <a:ea typeface="Times New Roman" panose="02020603050405020304" pitchFamily="18" charset="0"/>
              </a:rPr>
              <a:t>that tells the hardware what to do</a:t>
            </a:r>
            <a:endParaRPr lang="en-ZA" sz="2400" dirty="0"/>
          </a:p>
        </p:txBody>
      </p:sp>
      <p:sp>
        <p:nvSpPr>
          <p:cNvPr id="4" name="TextBox 3">
            <a:extLst>
              <a:ext uri="{FF2B5EF4-FFF2-40B4-BE49-F238E27FC236}">
                <a16:creationId xmlns:a16="http://schemas.microsoft.com/office/drawing/2014/main" id="{A1D09988-A6D5-296D-CD9F-685D654047A6}"/>
              </a:ext>
            </a:extLst>
          </p:cNvPr>
          <p:cNvSpPr txBox="1"/>
          <p:nvPr/>
        </p:nvSpPr>
        <p:spPr>
          <a:xfrm>
            <a:off x="2539999" y="5365095"/>
            <a:ext cx="7363143" cy="480837"/>
          </a:xfrm>
          <a:prstGeom prst="rect">
            <a:avLst/>
          </a:prstGeom>
          <a:noFill/>
        </p:spPr>
        <p:txBody>
          <a:bodyPr wrap="square">
            <a:spAutoFit/>
          </a:bodyPr>
          <a:lstStyle/>
          <a:p>
            <a:pPr>
              <a:lnSpc>
                <a:spcPct val="115000"/>
              </a:lnSpc>
              <a:spcBef>
                <a:spcPts val="1200"/>
              </a:spcBef>
              <a:spcAft>
                <a:spcPts val="300"/>
              </a:spcAft>
            </a:pPr>
            <a:r>
              <a:rPr lang="x-none" sz="2400" b="1" i="1" dirty="0">
                <a:effectLst/>
                <a:latin typeface="Cambria" panose="02040503050406030204" pitchFamily="18" charset="0"/>
                <a:ea typeface="Times New Roman" panose="02020603050405020304" pitchFamily="18" charset="0"/>
              </a:rPr>
              <a:t>What are the Different Types of Computers?</a:t>
            </a:r>
            <a:endParaRPr lang="en-ZA" sz="2400" b="1" i="1" dirty="0">
              <a:effectLst/>
              <a:latin typeface="Cambria" panose="020405030504060302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36047D6F-ED25-4B5F-FF06-CEE208F42888}"/>
              </a:ext>
            </a:extLst>
          </p:cNvPr>
          <p:cNvSpPr txBox="1"/>
          <p:nvPr/>
        </p:nvSpPr>
        <p:spPr>
          <a:xfrm>
            <a:off x="2146616" y="5994627"/>
            <a:ext cx="7363143" cy="461665"/>
          </a:xfrm>
          <a:prstGeom prst="rect">
            <a:avLst/>
          </a:prstGeom>
          <a:noFill/>
        </p:spPr>
        <p:txBody>
          <a:bodyPr wrap="square">
            <a:spAutoFit/>
          </a:bodyPr>
          <a:lstStyle/>
          <a:p>
            <a:r>
              <a:rPr lang="en-ZW" sz="2400" b="1" dirty="0">
                <a:effectLst/>
                <a:latin typeface="Arial" panose="020B0604020202020204" pitchFamily="34" charset="0"/>
                <a:ea typeface="Calibri" panose="020F0502020204030204" pitchFamily="34" charset="0"/>
              </a:rPr>
              <a:t>personal computers</a:t>
            </a:r>
            <a:r>
              <a:rPr lang="en-ZW" sz="2400" dirty="0">
                <a:effectLst/>
                <a:latin typeface="Arial" panose="020B0604020202020204" pitchFamily="34" charset="0"/>
                <a:ea typeface="Calibri" panose="020F0502020204030204" pitchFamily="34" charset="0"/>
              </a:rPr>
              <a:t> such as </a:t>
            </a:r>
            <a:r>
              <a:rPr lang="en-ZW" sz="2400" b="1" dirty="0">
                <a:effectLst/>
                <a:latin typeface="Arial" panose="020B0604020202020204" pitchFamily="34" charset="0"/>
                <a:ea typeface="Calibri" panose="020F0502020204030204" pitchFamily="34" charset="0"/>
              </a:rPr>
              <a:t>desktop</a:t>
            </a:r>
            <a:r>
              <a:rPr lang="en-ZW" sz="2400" dirty="0">
                <a:effectLst/>
                <a:latin typeface="Arial" panose="020B0604020202020204" pitchFamily="34" charset="0"/>
                <a:ea typeface="Calibri" panose="020F0502020204030204" pitchFamily="34" charset="0"/>
              </a:rPr>
              <a:t> and </a:t>
            </a:r>
            <a:r>
              <a:rPr lang="en-ZW" sz="2400" b="1" dirty="0">
                <a:effectLst/>
                <a:latin typeface="Arial" panose="020B0604020202020204" pitchFamily="34" charset="0"/>
                <a:ea typeface="Calibri" panose="020F0502020204030204" pitchFamily="34" charset="0"/>
              </a:rPr>
              <a:t>laptop</a:t>
            </a:r>
            <a:endParaRPr lang="en-ZA" sz="2400" dirty="0"/>
          </a:p>
        </p:txBody>
      </p:sp>
      <p:pic>
        <p:nvPicPr>
          <p:cNvPr id="6" name="Picture 5">
            <a:extLst>
              <a:ext uri="{FF2B5EF4-FFF2-40B4-BE49-F238E27FC236}">
                <a16:creationId xmlns:a16="http://schemas.microsoft.com/office/drawing/2014/main" id="{8A293B74-3D8C-1ED5-0600-50502D3E7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5924" y="2307570"/>
            <a:ext cx="5724525" cy="3057525"/>
          </a:xfrm>
          <a:prstGeom prst="rect">
            <a:avLst/>
          </a:prstGeom>
        </p:spPr>
      </p:pic>
    </p:spTree>
    <p:extLst>
      <p:ext uri="{BB962C8B-B14F-4D97-AF65-F5344CB8AC3E}">
        <p14:creationId xmlns:p14="http://schemas.microsoft.com/office/powerpoint/2010/main" val="257462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51C414-6190-06F7-6187-14F7427F5233}"/>
              </a:ext>
            </a:extLst>
          </p:cNvPr>
          <p:cNvSpPr txBox="1"/>
          <p:nvPr/>
        </p:nvSpPr>
        <p:spPr>
          <a:xfrm>
            <a:off x="2632892" y="799447"/>
            <a:ext cx="6096000" cy="383759"/>
          </a:xfrm>
          <a:prstGeom prst="rect">
            <a:avLst/>
          </a:prstGeom>
          <a:noFill/>
        </p:spPr>
        <p:txBody>
          <a:bodyPr wrap="square">
            <a:spAutoFit/>
          </a:bodyPr>
          <a:lstStyle/>
          <a:p>
            <a:pPr algn="ctr">
              <a:lnSpc>
                <a:spcPct val="115000"/>
              </a:lnSpc>
              <a:spcBef>
                <a:spcPts val="1200"/>
              </a:spcBef>
              <a:spcAft>
                <a:spcPts val="300"/>
              </a:spcAft>
            </a:pPr>
            <a:r>
              <a:rPr lang="x-none" sz="1800" b="1" kern="1600" dirty="0">
                <a:solidFill>
                  <a:srgbClr val="000000"/>
                </a:solidFill>
                <a:effectLst/>
                <a:latin typeface="Cambria" panose="02040503050406030204" pitchFamily="18" charset="0"/>
                <a:ea typeface="Times New Roman" panose="02020603050405020304" pitchFamily="18" charset="0"/>
              </a:rPr>
              <a:t>What is an operating system?</a:t>
            </a:r>
            <a:endParaRPr lang="en-ZA" sz="1800" b="1" kern="1600" dirty="0">
              <a:effectLst/>
              <a:latin typeface="Cambria" panose="020405030504060302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F59EB389-F43D-8B0C-E126-AB01BD6430F1}"/>
              </a:ext>
            </a:extLst>
          </p:cNvPr>
          <p:cNvSpPr txBox="1"/>
          <p:nvPr/>
        </p:nvSpPr>
        <p:spPr>
          <a:xfrm>
            <a:off x="396240" y="1768204"/>
            <a:ext cx="11623040" cy="923330"/>
          </a:xfrm>
          <a:prstGeom prst="rect">
            <a:avLst/>
          </a:prstGeom>
          <a:noFill/>
        </p:spPr>
        <p:txBody>
          <a:bodyPr wrap="square">
            <a:spAutoFit/>
          </a:bodyPr>
          <a:lstStyle/>
          <a:p>
            <a:r>
              <a:rPr lang="en-ZW" sz="1800" dirty="0">
                <a:effectLst/>
                <a:highlight>
                  <a:srgbClr val="FFFF00"/>
                </a:highlight>
                <a:latin typeface="Arial" panose="020B0604020202020204" pitchFamily="34" charset="0"/>
                <a:ea typeface="Calibri" panose="020F0502020204030204" pitchFamily="34" charset="0"/>
              </a:rPr>
              <a:t>An </a:t>
            </a:r>
            <a:r>
              <a:rPr lang="en-ZW" sz="1800" b="1" dirty="0">
                <a:effectLst/>
                <a:highlight>
                  <a:srgbClr val="FFFF00"/>
                </a:highlight>
                <a:latin typeface="Arial" panose="020B0604020202020204" pitchFamily="34" charset="0"/>
                <a:ea typeface="Calibri" panose="020F0502020204030204" pitchFamily="34" charset="0"/>
              </a:rPr>
              <a:t>operating system</a:t>
            </a:r>
            <a:r>
              <a:rPr lang="en-ZW" sz="1800" dirty="0">
                <a:effectLst/>
                <a:highlight>
                  <a:srgbClr val="FFFF00"/>
                </a:highlight>
                <a:latin typeface="Arial" panose="020B0604020202020204" pitchFamily="34" charset="0"/>
                <a:ea typeface="Calibri" panose="020F0502020204030204" pitchFamily="34" charset="0"/>
              </a:rPr>
              <a:t> is the </a:t>
            </a:r>
            <a:r>
              <a:rPr lang="en-ZW" sz="1800" b="1" dirty="0">
                <a:effectLst/>
                <a:highlight>
                  <a:srgbClr val="FFFF00"/>
                </a:highlight>
                <a:latin typeface="Arial" panose="020B0604020202020204" pitchFamily="34" charset="0"/>
                <a:ea typeface="Calibri" panose="020F0502020204030204" pitchFamily="34" charset="0"/>
              </a:rPr>
              <a:t>most important software</a:t>
            </a:r>
            <a:r>
              <a:rPr lang="en-ZW" sz="1800" dirty="0">
                <a:effectLst/>
                <a:highlight>
                  <a:srgbClr val="FFFF00"/>
                </a:highlight>
                <a:latin typeface="Arial" panose="020B0604020202020204" pitchFamily="34" charset="0"/>
                <a:ea typeface="Calibri" panose="020F0502020204030204" pitchFamily="34" charset="0"/>
              </a:rPr>
              <a:t> that runs on a computer. You might be thinking, “OK, but what is software?” </a:t>
            </a:r>
            <a:r>
              <a:rPr lang="en-ZW" sz="1800" b="1" dirty="0">
                <a:effectLst/>
                <a:highlight>
                  <a:srgbClr val="FFFF00"/>
                </a:highlight>
                <a:latin typeface="Arial" panose="020B0604020202020204" pitchFamily="34" charset="0"/>
                <a:ea typeface="Calibri" panose="020F0502020204030204" pitchFamily="34" charset="0"/>
              </a:rPr>
              <a:t>Software</a:t>
            </a:r>
            <a:r>
              <a:rPr lang="en-ZW" sz="1800" dirty="0">
                <a:effectLst/>
                <a:highlight>
                  <a:srgbClr val="FFFF00"/>
                </a:highlight>
                <a:latin typeface="Arial" panose="020B0604020202020204" pitchFamily="34" charset="0"/>
                <a:ea typeface="Calibri" panose="020F0502020204030204" pitchFamily="34" charset="0"/>
              </a:rPr>
              <a:t> is any set of instructions that performs some task on a computer. The </a:t>
            </a:r>
            <a:r>
              <a:rPr lang="en-ZW" sz="1800" b="1" dirty="0">
                <a:effectLst/>
                <a:highlight>
                  <a:srgbClr val="FFFF00"/>
                </a:highlight>
                <a:latin typeface="Arial" panose="020B0604020202020204" pitchFamily="34" charset="0"/>
                <a:ea typeface="Calibri" panose="020F0502020204030204" pitchFamily="34" charset="0"/>
              </a:rPr>
              <a:t>operating system</a:t>
            </a:r>
            <a:r>
              <a:rPr lang="en-ZW" sz="1800" dirty="0">
                <a:effectLst/>
                <a:highlight>
                  <a:srgbClr val="FFFF00"/>
                </a:highlight>
                <a:latin typeface="Arial" panose="020B0604020202020204" pitchFamily="34" charset="0"/>
                <a:ea typeface="Calibri" panose="020F0502020204030204" pitchFamily="34" charset="0"/>
              </a:rPr>
              <a:t> performs </a:t>
            </a:r>
            <a:r>
              <a:rPr lang="en-ZW" sz="1800" b="1" dirty="0">
                <a:effectLst/>
                <a:highlight>
                  <a:srgbClr val="FFFF00"/>
                </a:highlight>
                <a:latin typeface="Arial" panose="020B0604020202020204" pitchFamily="34" charset="0"/>
                <a:ea typeface="Calibri" panose="020F0502020204030204" pitchFamily="34" charset="0"/>
              </a:rPr>
              <a:t>many</a:t>
            </a:r>
            <a:r>
              <a:rPr lang="en-ZW" sz="1800" dirty="0">
                <a:effectLst/>
                <a:highlight>
                  <a:srgbClr val="FFFF00"/>
                </a:highlight>
                <a:latin typeface="Arial" panose="020B0604020202020204" pitchFamily="34" charset="0"/>
                <a:ea typeface="Calibri" panose="020F0502020204030204" pitchFamily="34" charset="0"/>
              </a:rPr>
              <a:t> essential tasks for your computer. </a:t>
            </a:r>
            <a:endParaRPr lang="en-ZA" dirty="0">
              <a:highlight>
                <a:srgbClr val="FFFF00"/>
              </a:highlight>
            </a:endParaRPr>
          </a:p>
        </p:txBody>
      </p:sp>
      <p:sp>
        <p:nvSpPr>
          <p:cNvPr id="6" name="TextBox 5">
            <a:extLst>
              <a:ext uri="{FF2B5EF4-FFF2-40B4-BE49-F238E27FC236}">
                <a16:creationId xmlns:a16="http://schemas.microsoft.com/office/drawing/2014/main" id="{B6436195-7DF4-6F61-6A70-A46262A08D22}"/>
              </a:ext>
            </a:extLst>
          </p:cNvPr>
          <p:cNvSpPr txBox="1"/>
          <p:nvPr/>
        </p:nvSpPr>
        <p:spPr>
          <a:xfrm>
            <a:off x="396240" y="3113972"/>
            <a:ext cx="11511280" cy="3257302"/>
          </a:xfrm>
          <a:prstGeom prst="rect">
            <a:avLst/>
          </a:prstGeom>
          <a:noFill/>
        </p:spPr>
        <p:txBody>
          <a:bodyPr wrap="square">
            <a:spAutoFit/>
          </a:bodyPr>
          <a:lstStyle/>
          <a:p>
            <a:pPr>
              <a:lnSpc>
                <a:spcPct val="115000"/>
              </a:lnSpc>
              <a:spcBef>
                <a:spcPts val="1200"/>
              </a:spcBef>
              <a:spcAft>
                <a:spcPts val="1000"/>
              </a:spcAft>
            </a:pP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You've probably heard the phrase </a:t>
            </a:r>
            <a:r>
              <a:rPr lang="en-ZW" sz="1800" b="1"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boot your computer</a:t>
            </a:r>
            <a:r>
              <a:rPr lang="en-ZW" sz="18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but do you know what that means?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Booting</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is the process that occurs when you press the power button to turn your computer on. At the end of at process, the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operating system</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loads. </a:t>
            </a:r>
            <a:b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b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From this point, the operating system begins to do its job of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controlling</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way in which the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computer functions</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operating system is responsible for </a:t>
            </a:r>
            <a:r>
              <a:rPr lang="en-ZW"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managing the computer's hardware and software resources</a:t>
            </a: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b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b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ZW"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Basically, the operating system serves as the boss, or manager, and makes sure all the various parts of the computer get what they need.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170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35A0D3-5A2E-F9EC-247E-1B2B85E2A148}"/>
              </a:ext>
            </a:extLst>
          </p:cNvPr>
          <p:cNvSpPr txBox="1"/>
          <p:nvPr/>
        </p:nvSpPr>
        <p:spPr>
          <a:xfrm>
            <a:off x="172720" y="153026"/>
            <a:ext cx="11536680" cy="3416320"/>
          </a:xfrm>
          <a:prstGeom prst="rect">
            <a:avLst/>
          </a:prstGeom>
          <a:noFill/>
        </p:spPr>
        <p:txBody>
          <a:bodyPr wrap="square">
            <a:spAutoFit/>
          </a:bodyPr>
          <a:lstStyle/>
          <a:p>
            <a:r>
              <a:rPr lang="en-ZW" sz="2400" dirty="0">
                <a:effectLst/>
                <a:latin typeface="Arial" panose="020B0604020202020204" pitchFamily="34" charset="0"/>
                <a:ea typeface="Calibri" panose="020F0502020204030204" pitchFamily="34" charset="0"/>
              </a:rPr>
              <a:t>When you use your personal computer, you may work on a Word document, print an email, and have your Internet browser open for web surfing, </a:t>
            </a:r>
            <a:r>
              <a:rPr lang="en-ZW" sz="2400" b="1" dirty="0">
                <a:effectLst/>
                <a:latin typeface="Arial" panose="020B0604020202020204" pitchFamily="34" charset="0"/>
                <a:ea typeface="Calibri" panose="020F0502020204030204" pitchFamily="34" charset="0"/>
              </a:rPr>
              <a:t>all at the same time</a:t>
            </a:r>
            <a:r>
              <a:rPr lang="en-ZW" sz="2400" dirty="0">
                <a:effectLst/>
                <a:latin typeface="Arial" panose="020B0604020202020204" pitchFamily="34" charset="0"/>
                <a:ea typeface="Calibri" panose="020F0502020204030204" pitchFamily="34" charset="0"/>
              </a:rPr>
              <a:t>. </a:t>
            </a:r>
          </a:p>
          <a:p>
            <a:endParaRPr lang="en-ZW" sz="2400" dirty="0">
              <a:latin typeface="Arial" panose="020B0604020202020204" pitchFamily="34" charset="0"/>
              <a:ea typeface="Calibri" panose="020F0502020204030204" pitchFamily="34" charset="0"/>
            </a:endParaRPr>
          </a:p>
          <a:p>
            <a:r>
              <a:rPr lang="en-ZW" sz="2400" dirty="0">
                <a:effectLst/>
                <a:latin typeface="Arial" panose="020B0604020202020204" pitchFamily="34" charset="0"/>
                <a:ea typeface="Calibri" panose="020F0502020204030204" pitchFamily="34" charset="0"/>
              </a:rPr>
              <a:t>These three programs need attention from the central processing unit (CPU) to do whatever task that you, the user, are telling it to do. </a:t>
            </a:r>
            <a:br>
              <a:rPr lang="en-ZW" sz="2400" dirty="0">
                <a:effectLst/>
                <a:latin typeface="Arial" panose="020B0604020202020204" pitchFamily="34" charset="0"/>
                <a:ea typeface="Calibri" panose="020F0502020204030204" pitchFamily="34" charset="0"/>
              </a:rPr>
            </a:br>
            <a:br>
              <a:rPr lang="en-ZW" sz="2400" dirty="0">
                <a:effectLst/>
                <a:latin typeface="Arial" panose="020B0604020202020204" pitchFamily="34" charset="0"/>
                <a:ea typeface="Calibri" panose="020F0502020204030204" pitchFamily="34" charset="0"/>
              </a:rPr>
            </a:br>
            <a:r>
              <a:rPr lang="en-ZW" sz="2400" dirty="0">
                <a:effectLst/>
                <a:latin typeface="Arial" panose="020B0604020202020204" pitchFamily="34" charset="0"/>
                <a:ea typeface="Calibri" panose="020F0502020204030204" pitchFamily="34" charset="0"/>
              </a:rPr>
              <a:t>These programs need </a:t>
            </a:r>
            <a:r>
              <a:rPr lang="en-ZW" sz="2400" b="1" dirty="0">
                <a:effectLst/>
                <a:latin typeface="Arial" panose="020B0604020202020204" pitchFamily="34" charset="0"/>
                <a:ea typeface="Calibri" panose="020F0502020204030204" pitchFamily="34" charset="0"/>
              </a:rPr>
              <a:t>memory</a:t>
            </a:r>
            <a:r>
              <a:rPr lang="en-ZW" sz="2400" dirty="0">
                <a:effectLst/>
                <a:latin typeface="Arial" panose="020B0604020202020204" pitchFamily="34" charset="0"/>
                <a:ea typeface="Calibri" panose="020F0502020204030204" pitchFamily="34" charset="0"/>
              </a:rPr>
              <a:t> and </a:t>
            </a:r>
            <a:r>
              <a:rPr lang="en-ZW" sz="2400" b="1" dirty="0">
                <a:effectLst/>
                <a:latin typeface="Arial" panose="020B0604020202020204" pitchFamily="34" charset="0"/>
                <a:ea typeface="Calibri" panose="020F0502020204030204" pitchFamily="34" charset="0"/>
              </a:rPr>
              <a:t>storage</a:t>
            </a:r>
            <a:r>
              <a:rPr lang="en-ZW" sz="2400" dirty="0">
                <a:effectLst/>
                <a:latin typeface="Arial" panose="020B0604020202020204" pitchFamily="34" charset="0"/>
                <a:ea typeface="Calibri" panose="020F0502020204030204" pitchFamily="34" charset="0"/>
              </a:rPr>
              <a:t>, and need to be able to send messages to </a:t>
            </a:r>
            <a:r>
              <a:rPr lang="en-ZW" sz="2400" b="1" dirty="0">
                <a:effectLst/>
                <a:latin typeface="Arial" panose="020B0604020202020204" pitchFamily="34" charset="0"/>
                <a:ea typeface="Calibri" panose="020F0502020204030204" pitchFamily="34" charset="0"/>
              </a:rPr>
              <a:t>devices</a:t>
            </a:r>
            <a:r>
              <a:rPr lang="en-ZW" sz="2400" dirty="0">
                <a:effectLst/>
                <a:latin typeface="Arial" panose="020B0604020202020204" pitchFamily="34" charset="0"/>
                <a:ea typeface="Calibri" panose="020F0502020204030204" pitchFamily="34" charset="0"/>
              </a:rPr>
              <a:t> such as the mouse and the printer to accomplish these tasks. </a:t>
            </a:r>
            <a:endParaRPr lang="en-ZA" sz="2400" dirty="0"/>
          </a:p>
        </p:txBody>
      </p:sp>
      <p:pic>
        <p:nvPicPr>
          <p:cNvPr id="5" name="Picture 4" descr="A computer hardware components&#10;&#10;Description automatically generated">
            <a:extLst>
              <a:ext uri="{FF2B5EF4-FFF2-40B4-BE49-F238E27FC236}">
                <a16:creationId xmlns:a16="http://schemas.microsoft.com/office/drawing/2014/main" id="{66B3D21D-4130-DE3E-F607-74EDE290B8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0250" y="3569346"/>
            <a:ext cx="5111750" cy="3185844"/>
          </a:xfrm>
          <a:prstGeom prst="rect">
            <a:avLst/>
          </a:prstGeom>
        </p:spPr>
      </p:pic>
    </p:spTree>
    <p:extLst>
      <p:ext uri="{BB962C8B-B14F-4D97-AF65-F5344CB8AC3E}">
        <p14:creationId xmlns:p14="http://schemas.microsoft.com/office/powerpoint/2010/main" val="29329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8B09E6-A869-6A1E-49B9-5D27B2813C80}"/>
              </a:ext>
            </a:extLst>
          </p:cNvPr>
          <p:cNvSpPr txBox="1"/>
          <p:nvPr/>
        </p:nvSpPr>
        <p:spPr>
          <a:xfrm>
            <a:off x="3165565" y="206374"/>
            <a:ext cx="6096000" cy="646331"/>
          </a:xfrm>
          <a:prstGeom prst="rect">
            <a:avLst/>
          </a:prstGeom>
          <a:noFill/>
        </p:spPr>
        <p:txBody>
          <a:bodyPr wrap="square">
            <a:spAutoFit/>
          </a:bodyPr>
          <a:lstStyle/>
          <a:p>
            <a:r>
              <a:rPr lang="en-ZW" sz="3600" b="1" dirty="0">
                <a:effectLst/>
                <a:latin typeface="Calibri" panose="020F0502020204030204" pitchFamily="34" charset="0"/>
                <a:ea typeface="Calibri" panose="020F0502020204030204" pitchFamily="34" charset="0"/>
                <a:cs typeface="Times New Roman" panose="02020603050405020304" pitchFamily="18" charset="0"/>
              </a:rPr>
              <a:t>Types of Operating Systems</a:t>
            </a:r>
            <a:endParaRPr lang="en-ZA" sz="3600" b="1" dirty="0"/>
          </a:p>
        </p:txBody>
      </p:sp>
      <p:sp>
        <p:nvSpPr>
          <p:cNvPr id="5" name="TextBox 4">
            <a:extLst>
              <a:ext uri="{FF2B5EF4-FFF2-40B4-BE49-F238E27FC236}">
                <a16:creationId xmlns:a16="http://schemas.microsoft.com/office/drawing/2014/main" id="{08336A78-CC38-F92C-3090-60F04F5898D7}"/>
              </a:ext>
            </a:extLst>
          </p:cNvPr>
          <p:cNvSpPr txBox="1"/>
          <p:nvPr/>
        </p:nvSpPr>
        <p:spPr>
          <a:xfrm>
            <a:off x="128451" y="1084225"/>
            <a:ext cx="11726817" cy="646331"/>
          </a:xfrm>
          <a:prstGeom prst="rect">
            <a:avLst/>
          </a:prstGeom>
          <a:noFill/>
        </p:spPr>
        <p:txBody>
          <a:bodyPr wrap="square">
            <a:spAutoFit/>
          </a:bodyPr>
          <a:lstStyle/>
          <a:p>
            <a:pPr algn="ctr"/>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three most common</a:t>
            </a:r>
            <a:r>
              <a:rPr lang="en-ZW" sz="1800" dirty="0">
                <a:effectLst/>
                <a:latin typeface="Arial" panose="020B0604020202020204" pitchFamily="34" charset="0"/>
                <a:ea typeface="Times New Roman" panose="02020603050405020304" pitchFamily="18" charset="0"/>
              </a:rPr>
              <a:t> operating systems for personal computers are </a:t>
            </a:r>
            <a:r>
              <a:rPr lang="en-ZW" sz="1800" b="1" dirty="0">
                <a:effectLst/>
                <a:latin typeface="Arial" panose="020B0604020202020204" pitchFamily="34" charset="0"/>
                <a:ea typeface="Times New Roman" panose="02020603050405020304" pitchFamily="18" charset="0"/>
              </a:rPr>
              <a:t>Microsoft Windows</a:t>
            </a:r>
            <a:r>
              <a:rPr lang="en-ZW" sz="1800" dirty="0">
                <a:effectLst/>
                <a:latin typeface="Arial" panose="020B0604020202020204" pitchFamily="34" charset="0"/>
                <a:ea typeface="Times New Roman" panose="02020603050405020304" pitchFamily="18" charset="0"/>
              </a:rPr>
              <a:t>, </a:t>
            </a:r>
            <a:r>
              <a:rPr lang="en-ZW" sz="1800" b="1" dirty="0">
                <a:effectLst/>
                <a:latin typeface="Arial" panose="020B0604020202020204" pitchFamily="34" charset="0"/>
                <a:ea typeface="Times New Roman" panose="02020603050405020304" pitchFamily="18" charset="0"/>
              </a:rPr>
              <a:t>Apple Mac OS X</a:t>
            </a:r>
            <a:r>
              <a:rPr lang="en-ZW" sz="1800" dirty="0">
                <a:effectLst/>
                <a:latin typeface="Arial" panose="020B0604020202020204" pitchFamily="34" charset="0"/>
                <a:ea typeface="Times New Roman" panose="02020603050405020304" pitchFamily="18" charset="0"/>
              </a:rPr>
              <a:t>, and </a:t>
            </a:r>
            <a:r>
              <a:rPr lang="en-ZW" sz="1800" b="1" dirty="0">
                <a:effectLst/>
                <a:latin typeface="Arial" panose="020B0604020202020204" pitchFamily="34" charset="0"/>
                <a:ea typeface="Times New Roman" panose="02020603050405020304" pitchFamily="18" charset="0"/>
              </a:rPr>
              <a:t>Linux</a:t>
            </a:r>
            <a:r>
              <a:rPr lang="en-ZW" sz="1800" dirty="0">
                <a:effectLst/>
                <a:latin typeface="Arial" panose="020B0604020202020204" pitchFamily="34" charset="0"/>
                <a:ea typeface="Times New Roman" panose="02020603050405020304" pitchFamily="18" charset="0"/>
              </a:rPr>
              <a:t>.</a:t>
            </a:r>
            <a:endParaRPr lang="en-ZA" dirty="0"/>
          </a:p>
        </p:txBody>
      </p:sp>
      <p:sp>
        <p:nvSpPr>
          <p:cNvPr id="7" name="TextBox 6">
            <a:extLst>
              <a:ext uri="{FF2B5EF4-FFF2-40B4-BE49-F238E27FC236}">
                <a16:creationId xmlns:a16="http://schemas.microsoft.com/office/drawing/2014/main" id="{DF260888-1776-86C0-8467-5C0DB36512D9}"/>
              </a:ext>
            </a:extLst>
          </p:cNvPr>
          <p:cNvSpPr txBox="1"/>
          <p:nvPr/>
        </p:nvSpPr>
        <p:spPr>
          <a:xfrm>
            <a:off x="128451" y="3209532"/>
            <a:ext cx="11726818" cy="1673792"/>
          </a:xfrm>
          <a:prstGeom prst="rect">
            <a:avLst/>
          </a:prstGeom>
          <a:noFill/>
        </p:spPr>
        <p:txBody>
          <a:bodyPr wrap="square">
            <a:spAutoFit/>
          </a:bodyPr>
          <a:lstStyle/>
          <a:p>
            <a:r>
              <a:rPr lang="x-none" sz="3200" b="1" dirty="0">
                <a:effectLst/>
                <a:latin typeface="Times New Roman" panose="02020603050405020304" pitchFamily="18" charset="0"/>
                <a:ea typeface="Times New Roman" panose="02020603050405020304" pitchFamily="18" charset="0"/>
              </a:rPr>
              <a:t>Microsoft Windows</a:t>
            </a:r>
            <a:endParaRPr lang="en-ZA" sz="3200" b="1" dirty="0">
              <a:effectLst/>
              <a:latin typeface="Times New Roman" panose="02020603050405020304" pitchFamily="18" charset="0"/>
              <a:ea typeface="Times New Roman" panose="02020603050405020304" pitchFamily="18" charset="0"/>
            </a:endParaRPr>
          </a:p>
          <a:p>
            <a:pPr>
              <a:lnSpc>
                <a:spcPct val="115000"/>
              </a:lnSpc>
              <a:spcBef>
                <a:spcPts val="1200"/>
              </a:spcBef>
              <a:spcAft>
                <a:spcPts val="1000"/>
              </a:spcAft>
            </a:pP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Microsoft created the operating system, </a:t>
            </a:r>
            <a:r>
              <a:rPr lang="en-ZW"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Windows</a:t>
            </a:r>
            <a:r>
              <a:rPr lang="en-ZW"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in the mid-1980s. They have a version of the operating system that is designed for the home user, and a professional version, which is intended for businesses. The versions differ in the depth of networking, security, and multimedia support. </a:t>
            </a:r>
            <a:endParaRPr lang="en-ZA"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DF1DE01E-7451-E42B-25A7-D2E827BC1819}"/>
              </a:ext>
            </a:extLst>
          </p:cNvPr>
          <p:cNvSpPr txBox="1"/>
          <p:nvPr/>
        </p:nvSpPr>
        <p:spPr>
          <a:xfrm>
            <a:off x="128451" y="1861223"/>
            <a:ext cx="11952514" cy="1138773"/>
          </a:xfrm>
          <a:prstGeom prst="rect">
            <a:avLst/>
          </a:prstGeom>
          <a:noFill/>
        </p:spPr>
        <p:txBody>
          <a:bodyPr wrap="square">
            <a:spAutoFit/>
          </a:bodyPr>
          <a:lstStyle/>
          <a:p>
            <a:r>
              <a:rPr lang="x-none" sz="3200" b="1" dirty="0">
                <a:effectLst/>
                <a:latin typeface="Times New Roman" panose="02020603050405020304" pitchFamily="18" charset="0"/>
                <a:ea typeface="Times New Roman" panose="02020603050405020304" pitchFamily="18" charset="0"/>
              </a:rPr>
              <a:t>Apple Mac OS </a:t>
            </a:r>
            <a:endParaRPr lang="en-ZA" sz="3200" b="1" dirty="0">
              <a:effectLst/>
              <a:latin typeface="Times New Roman" panose="02020603050405020304" pitchFamily="18" charset="0"/>
              <a:ea typeface="Times New Roman" panose="02020603050405020304" pitchFamily="18" charset="0"/>
            </a:endParaRPr>
          </a:p>
          <a:p>
            <a:r>
              <a:rPr lang="en-ZW" sz="1800" b="1" dirty="0">
                <a:effectLst/>
                <a:latin typeface="Arial" panose="020B0604020202020204" pitchFamily="34" charset="0"/>
                <a:ea typeface="Times New Roman" panose="02020603050405020304" pitchFamily="18" charset="0"/>
              </a:rPr>
              <a:t>Mac OS</a:t>
            </a:r>
            <a:r>
              <a:rPr lang="en-ZW" sz="1800" dirty="0">
                <a:effectLst/>
                <a:latin typeface="Arial" panose="020B0604020202020204" pitchFamily="34" charset="0"/>
                <a:ea typeface="Times New Roman" panose="02020603050405020304" pitchFamily="18" charset="0"/>
              </a:rPr>
              <a:t> is a line of operating systems created by Apple Inc. The Mac operating system is proprietary software that comes preloaded on all new Macintosh computers, or Macs. </a:t>
            </a:r>
            <a:endParaRPr lang="en-ZA" dirty="0"/>
          </a:p>
        </p:txBody>
      </p:sp>
      <p:sp>
        <p:nvSpPr>
          <p:cNvPr id="11" name="TextBox 10">
            <a:extLst>
              <a:ext uri="{FF2B5EF4-FFF2-40B4-BE49-F238E27FC236}">
                <a16:creationId xmlns:a16="http://schemas.microsoft.com/office/drawing/2014/main" id="{F3060FF5-9E0E-A08D-0F67-CAEC3E42A348}"/>
              </a:ext>
            </a:extLst>
          </p:cNvPr>
          <p:cNvSpPr txBox="1"/>
          <p:nvPr/>
        </p:nvSpPr>
        <p:spPr>
          <a:xfrm>
            <a:off x="128450" y="5092860"/>
            <a:ext cx="11952513" cy="1138773"/>
          </a:xfrm>
          <a:prstGeom prst="rect">
            <a:avLst/>
          </a:prstGeom>
          <a:noFill/>
        </p:spPr>
        <p:txBody>
          <a:bodyPr wrap="square">
            <a:spAutoFit/>
          </a:bodyPr>
          <a:lstStyle/>
          <a:p>
            <a:r>
              <a:rPr lang="x-none" sz="3200" b="1" dirty="0">
                <a:effectLst/>
                <a:latin typeface="Times New Roman" panose="02020603050405020304" pitchFamily="18" charset="0"/>
                <a:ea typeface="Times New Roman" panose="02020603050405020304" pitchFamily="18" charset="0"/>
              </a:rPr>
              <a:t>Linux</a:t>
            </a:r>
            <a:endParaRPr lang="en-ZA" sz="3200" b="1" dirty="0">
              <a:effectLst/>
              <a:latin typeface="Times New Roman" panose="02020603050405020304" pitchFamily="18" charset="0"/>
              <a:ea typeface="Times New Roman" panose="02020603050405020304" pitchFamily="18" charset="0"/>
            </a:endParaRPr>
          </a:p>
          <a:p>
            <a:r>
              <a:rPr lang="en-ZW" sz="1800" b="1" dirty="0">
                <a:effectLst/>
                <a:latin typeface="Arial" panose="020B0604020202020204" pitchFamily="34" charset="0"/>
                <a:ea typeface="Times New Roman" panose="02020603050405020304" pitchFamily="18" charset="0"/>
              </a:rPr>
              <a:t>Linux</a:t>
            </a:r>
            <a:r>
              <a:rPr lang="en-ZW" sz="1800" dirty="0">
                <a:effectLst/>
                <a:latin typeface="Arial" panose="020B0604020202020204" pitchFamily="34" charset="0"/>
                <a:ea typeface="Times New Roman" panose="02020603050405020304" pitchFamily="18" charset="0"/>
              </a:rPr>
              <a:t> is an </a:t>
            </a:r>
            <a:r>
              <a:rPr lang="en-ZW" sz="1800" b="1" dirty="0">
                <a:effectLst/>
                <a:latin typeface="Arial" panose="020B0604020202020204" pitchFamily="34" charset="0"/>
                <a:ea typeface="Times New Roman" panose="02020603050405020304" pitchFamily="18" charset="0"/>
              </a:rPr>
              <a:t>open source</a:t>
            </a:r>
            <a:r>
              <a:rPr lang="en-ZW" sz="1800" dirty="0">
                <a:effectLst/>
                <a:latin typeface="Arial" panose="020B0604020202020204" pitchFamily="34" charset="0"/>
                <a:ea typeface="Times New Roman" panose="02020603050405020304" pitchFamily="18" charset="0"/>
              </a:rPr>
              <a:t>, or </a:t>
            </a:r>
            <a:r>
              <a:rPr lang="en-ZW" sz="1800" b="1" dirty="0">
                <a:effectLst/>
                <a:latin typeface="Arial" panose="020B0604020202020204" pitchFamily="34" charset="0"/>
                <a:ea typeface="Times New Roman" panose="02020603050405020304" pitchFamily="18" charset="0"/>
              </a:rPr>
              <a:t>free</a:t>
            </a:r>
            <a:r>
              <a:rPr lang="en-ZW" sz="1800" dirty="0">
                <a:effectLst/>
                <a:latin typeface="Arial" panose="020B0604020202020204" pitchFamily="34" charset="0"/>
                <a:ea typeface="Times New Roman" panose="02020603050405020304" pitchFamily="18" charset="0"/>
              </a:rPr>
              <a:t>, operating system. Unlike Windows and Mac OS, Linux is </a:t>
            </a:r>
            <a:r>
              <a:rPr lang="en-ZW" sz="1800" b="1" dirty="0">
                <a:effectLst/>
                <a:latin typeface="Arial" panose="020B0604020202020204" pitchFamily="34" charset="0"/>
                <a:ea typeface="Times New Roman" panose="02020603050405020304" pitchFamily="18" charset="0"/>
              </a:rPr>
              <a:t>not proprietary software</a:t>
            </a:r>
            <a:r>
              <a:rPr lang="en-ZW" sz="1800" dirty="0">
                <a:effectLst/>
                <a:latin typeface="Arial" panose="020B0604020202020204" pitchFamily="34" charset="0"/>
                <a:ea typeface="Times New Roman" panose="02020603050405020304" pitchFamily="18" charset="0"/>
              </a:rPr>
              <a:t> and all the computer code that is part of the operating system can be used and modified by any user</a:t>
            </a:r>
            <a:endParaRPr lang="en-ZA" dirty="0"/>
          </a:p>
        </p:txBody>
      </p:sp>
    </p:spTree>
    <p:extLst>
      <p:ext uri="{BB962C8B-B14F-4D97-AF65-F5344CB8AC3E}">
        <p14:creationId xmlns:p14="http://schemas.microsoft.com/office/powerpoint/2010/main" val="410861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FC463B-8020-27A8-53B7-68B419CE8622}"/>
              </a:ext>
            </a:extLst>
          </p:cNvPr>
          <p:cNvSpPr txBox="1"/>
          <p:nvPr/>
        </p:nvSpPr>
        <p:spPr>
          <a:xfrm>
            <a:off x="1976120" y="257633"/>
            <a:ext cx="8239760" cy="480837"/>
          </a:xfrm>
          <a:prstGeom prst="rect">
            <a:avLst/>
          </a:prstGeom>
          <a:noFill/>
        </p:spPr>
        <p:txBody>
          <a:bodyPr wrap="square">
            <a:spAutoFit/>
          </a:bodyPr>
          <a:lstStyle/>
          <a:p>
            <a:pPr algn="ctr">
              <a:lnSpc>
                <a:spcPct val="115000"/>
              </a:lnSpc>
              <a:spcBef>
                <a:spcPts val="1200"/>
              </a:spcBef>
              <a:spcAft>
                <a:spcPts val="300"/>
              </a:spcAft>
            </a:pPr>
            <a:r>
              <a:rPr lang="x-none" sz="2400" b="1" kern="1600" dirty="0">
                <a:solidFill>
                  <a:srgbClr val="000000"/>
                </a:solidFill>
                <a:effectLst/>
                <a:latin typeface="Cambria" panose="02040503050406030204" pitchFamily="18" charset="0"/>
                <a:ea typeface="Times New Roman" panose="02020603050405020304" pitchFamily="18" charset="0"/>
              </a:rPr>
              <a:t>What are the basic parts of a desktop computer?</a:t>
            </a:r>
            <a:endParaRPr lang="en-ZA" sz="2400" b="1" kern="1600" dirty="0">
              <a:effectLst/>
              <a:latin typeface="Cambria" panose="020405030504060302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89362568-E81C-CFDC-2DBA-633F60B95F6B}"/>
              </a:ext>
            </a:extLst>
          </p:cNvPr>
          <p:cNvSpPr txBox="1"/>
          <p:nvPr/>
        </p:nvSpPr>
        <p:spPr>
          <a:xfrm>
            <a:off x="843280" y="1180770"/>
            <a:ext cx="11094720" cy="923330"/>
          </a:xfrm>
          <a:prstGeom prst="rect">
            <a:avLst/>
          </a:prstGeom>
          <a:noFill/>
        </p:spPr>
        <p:txBody>
          <a:bodyPr wrap="square">
            <a:spAutoFit/>
          </a:bodyPr>
          <a:lstStyle/>
          <a:p>
            <a:r>
              <a:rPr lang="en-ZW" sz="1800" dirty="0">
                <a:effectLst/>
                <a:latin typeface="Arial" panose="020B0604020202020204" pitchFamily="34" charset="0"/>
                <a:ea typeface="Calibri" panose="020F0502020204030204" pitchFamily="34" charset="0"/>
              </a:rPr>
              <a:t>All of the basic parts of a desktop computer are considered hardware. The </a:t>
            </a:r>
            <a:r>
              <a:rPr lang="en-ZW" sz="1800" b="1" dirty="0">
                <a:effectLst/>
                <a:latin typeface="Arial" panose="020B0604020202020204" pitchFamily="34" charset="0"/>
                <a:ea typeface="Calibri" panose="020F0502020204030204" pitchFamily="34" charset="0"/>
              </a:rPr>
              <a:t>computer case</a:t>
            </a:r>
            <a:r>
              <a:rPr lang="en-ZW" sz="1800" dirty="0">
                <a:effectLst/>
                <a:latin typeface="Arial" panose="020B0604020202020204" pitchFamily="34" charset="0"/>
                <a:ea typeface="Calibri" panose="020F0502020204030204" pitchFamily="34" charset="0"/>
              </a:rPr>
              <a:t>, </a:t>
            </a:r>
            <a:r>
              <a:rPr lang="en-ZW" sz="1800" b="1" dirty="0">
                <a:effectLst/>
                <a:latin typeface="Arial" panose="020B0604020202020204" pitchFamily="34" charset="0"/>
                <a:ea typeface="Calibri" panose="020F0502020204030204" pitchFamily="34" charset="0"/>
              </a:rPr>
              <a:t>monitor</a:t>
            </a:r>
            <a:r>
              <a:rPr lang="en-ZW" sz="1800" dirty="0">
                <a:effectLst/>
                <a:latin typeface="Arial" panose="020B0604020202020204" pitchFamily="34" charset="0"/>
                <a:ea typeface="Calibri" panose="020F0502020204030204" pitchFamily="34" charset="0"/>
              </a:rPr>
              <a:t>, </a:t>
            </a:r>
            <a:r>
              <a:rPr lang="en-ZW" sz="1800" b="1" dirty="0">
                <a:effectLst/>
                <a:latin typeface="Arial" panose="020B0604020202020204" pitchFamily="34" charset="0"/>
                <a:ea typeface="Calibri" panose="020F0502020204030204" pitchFamily="34" charset="0"/>
              </a:rPr>
              <a:t>keyboard</a:t>
            </a:r>
            <a:r>
              <a:rPr lang="en-ZW" sz="1800" dirty="0">
                <a:effectLst/>
                <a:latin typeface="Arial" panose="020B0604020202020204" pitchFamily="34" charset="0"/>
                <a:ea typeface="Calibri" panose="020F0502020204030204" pitchFamily="34" charset="0"/>
              </a:rPr>
              <a:t>, </a:t>
            </a:r>
            <a:r>
              <a:rPr lang="en-ZW" sz="1800" b="1" dirty="0">
                <a:effectLst/>
                <a:latin typeface="Arial" panose="020B0604020202020204" pitchFamily="34" charset="0"/>
                <a:ea typeface="Calibri" panose="020F0502020204030204" pitchFamily="34" charset="0"/>
              </a:rPr>
              <a:t>mouse</a:t>
            </a:r>
            <a:r>
              <a:rPr lang="en-ZW" sz="1800" dirty="0">
                <a:effectLst/>
                <a:latin typeface="Arial" panose="020B0604020202020204" pitchFamily="34" charset="0"/>
                <a:ea typeface="Calibri" panose="020F0502020204030204" pitchFamily="34" charset="0"/>
              </a:rPr>
              <a:t>, and </a:t>
            </a:r>
            <a:r>
              <a:rPr lang="en-ZW" sz="1800" b="1" dirty="0">
                <a:effectLst/>
                <a:latin typeface="Arial" panose="020B0604020202020204" pitchFamily="34" charset="0"/>
                <a:ea typeface="Calibri" panose="020F0502020204030204" pitchFamily="34" charset="0"/>
              </a:rPr>
              <a:t>power cord</a:t>
            </a:r>
            <a:r>
              <a:rPr lang="en-ZW" sz="1800" dirty="0">
                <a:effectLst/>
                <a:latin typeface="Arial" panose="020B0604020202020204" pitchFamily="34" charset="0"/>
                <a:ea typeface="Calibri" panose="020F0502020204030204" pitchFamily="34" charset="0"/>
              </a:rPr>
              <a:t> are considered the basic parts. These items are the things you notice right away when you look at a desktop computer</a:t>
            </a:r>
            <a:endParaRPr lang="en-ZA" dirty="0"/>
          </a:p>
        </p:txBody>
      </p:sp>
      <p:sp>
        <p:nvSpPr>
          <p:cNvPr id="7" name="TextBox 6">
            <a:extLst>
              <a:ext uri="{FF2B5EF4-FFF2-40B4-BE49-F238E27FC236}">
                <a16:creationId xmlns:a16="http://schemas.microsoft.com/office/drawing/2014/main" id="{145BB405-A9C5-7F58-5893-8B7A74BAEFB8}"/>
              </a:ext>
            </a:extLst>
          </p:cNvPr>
          <p:cNvSpPr txBox="1"/>
          <p:nvPr/>
        </p:nvSpPr>
        <p:spPr>
          <a:xfrm>
            <a:off x="528320" y="2684065"/>
            <a:ext cx="6096000" cy="369332"/>
          </a:xfrm>
          <a:prstGeom prst="rect">
            <a:avLst/>
          </a:prstGeom>
          <a:noFill/>
        </p:spPr>
        <p:txBody>
          <a:bodyPr wrap="square">
            <a:spAutoFit/>
          </a:bodyPr>
          <a:lstStyle/>
          <a:p>
            <a:r>
              <a:rPr lang="en-ZW" sz="1800" dirty="0">
                <a:effectLst/>
                <a:latin typeface="Calibri" panose="020F0502020204030204" pitchFamily="34" charset="0"/>
                <a:ea typeface="Calibri" panose="020F0502020204030204" pitchFamily="34" charset="0"/>
                <a:cs typeface="Times New Roman" panose="02020603050405020304" pitchFamily="18" charset="0"/>
              </a:rPr>
              <a:t>Basic Parts of a Desktop Computer</a:t>
            </a:r>
            <a:endParaRPr lang="en-ZA" dirty="0"/>
          </a:p>
        </p:txBody>
      </p:sp>
      <p:pic>
        <p:nvPicPr>
          <p:cNvPr id="1026" name="Picture 13" descr="Computer Case">
            <a:extLst>
              <a:ext uri="{FF2B5EF4-FFF2-40B4-BE49-F238E27FC236}">
                <a16:creationId xmlns:a16="http://schemas.microsoft.com/office/drawing/2014/main" id="{083A6C41-A568-66D1-AE42-2E4B6594F7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320" y="3215324"/>
            <a:ext cx="3327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C29D3AB7-2333-CAD0-033D-3FEC3D3D8009}"/>
              </a:ext>
            </a:extLst>
          </p:cNvPr>
          <p:cNvSpPr txBox="1"/>
          <p:nvPr/>
        </p:nvSpPr>
        <p:spPr>
          <a:xfrm>
            <a:off x="5262880" y="2546400"/>
            <a:ext cx="5938520" cy="1200329"/>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computer case</a:t>
            </a:r>
            <a:r>
              <a:rPr lang="en-ZW" sz="1800" dirty="0">
                <a:effectLst/>
                <a:latin typeface="Arial" panose="020B0604020202020204" pitchFamily="34" charset="0"/>
                <a:ea typeface="Times New Roman" panose="02020603050405020304" pitchFamily="18" charset="0"/>
              </a:rPr>
              <a:t> is the metal and plastic box that </a:t>
            </a:r>
            <a:r>
              <a:rPr lang="en-ZW" sz="1800" b="1" dirty="0">
                <a:effectLst/>
                <a:latin typeface="Arial" panose="020B0604020202020204" pitchFamily="34" charset="0"/>
                <a:ea typeface="Times New Roman" panose="02020603050405020304" pitchFamily="18" charset="0"/>
              </a:rPr>
              <a:t>contains the main components</a:t>
            </a:r>
            <a:r>
              <a:rPr lang="en-ZW" sz="1800" dirty="0">
                <a:effectLst/>
                <a:latin typeface="Arial" panose="020B0604020202020204" pitchFamily="34" charset="0"/>
                <a:ea typeface="Times New Roman" panose="02020603050405020304" pitchFamily="18" charset="0"/>
              </a:rPr>
              <a:t> of the computer. It houses the motherboard, central processing unit (CPU), the power supply, and more. </a:t>
            </a:r>
            <a:endParaRPr lang="en-ZA" dirty="0"/>
          </a:p>
        </p:txBody>
      </p:sp>
    </p:spTree>
    <p:extLst>
      <p:ext uri="{BB962C8B-B14F-4D97-AF65-F5344CB8AC3E}">
        <p14:creationId xmlns:p14="http://schemas.microsoft.com/office/powerpoint/2010/main" val="110753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F8B62F-5D5F-F930-5231-01BBFD01CC3E}"/>
              </a:ext>
            </a:extLst>
          </p:cNvPr>
          <p:cNvSpPr txBox="1"/>
          <p:nvPr/>
        </p:nvSpPr>
        <p:spPr>
          <a:xfrm>
            <a:off x="375920" y="663139"/>
            <a:ext cx="10637520" cy="2677656"/>
          </a:xfrm>
          <a:prstGeom prst="rect">
            <a:avLst/>
          </a:prstGeom>
          <a:noFill/>
        </p:spPr>
        <p:txBody>
          <a:bodyPr wrap="square">
            <a:spAutoFit/>
          </a:bodyPr>
          <a:lstStyle/>
          <a:p>
            <a:r>
              <a:rPr lang="en-ZW" sz="2400" dirty="0">
                <a:effectLst/>
                <a:latin typeface="Arial" panose="020B0604020202020204" pitchFamily="34" charset="0"/>
                <a:ea typeface="Times New Roman" panose="02020603050405020304" pitchFamily="18" charset="0"/>
              </a:rPr>
              <a:t>The </a:t>
            </a:r>
            <a:r>
              <a:rPr lang="en-ZW" sz="2400" b="1" dirty="0">
                <a:effectLst/>
                <a:latin typeface="Arial" panose="020B0604020202020204" pitchFamily="34" charset="0"/>
                <a:ea typeface="Times New Roman" panose="02020603050405020304" pitchFamily="18" charset="0"/>
              </a:rPr>
              <a:t>monitor</a:t>
            </a:r>
            <a:r>
              <a:rPr lang="en-ZW" sz="2400" dirty="0">
                <a:effectLst/>
                <a:latin typeface="Arial" panose="020B0604020202020204" pitchFamily="34" charset="0"/>
                <a:ea typeface="Times New Roman" panose="02020603050405020304" pitchFamily="18" charset="0"/>
              </a:rPr>
              <a:t> works with a </a:t>
            </a:r>
            <a:r>
              <a:rPr lang="en-ZW" sz="2400" b="1" dirty="0">
                <a:effectLst/>
                <a:latin typeface="Arial" panose="020B0604020202020204" pitchFamily="34" charset="0"/>
                <a:ea typeface="Times New Roman" panose="02020603050405020304" pitchFamily="18" charset="0"/>
              </a:rPr>
              <a:t>video card</a:t>
            </a:r>
            <a:r>
              <a:rPr lang="en-ZW" sz="2400" dirty="0">
                <a:effectLst/>
                <a:latin typeface="Arial" panose="020B0604020202020204" pitchFamily="34" charset="0"/>
                <a:ea typeface="Times New Roman" panose="02020603050405020304" pitchFamily="18" charset="0"/>
              </a:rPr>
              <a:t>, located inside the computer case, to display images and text on the screen. The </a:t>
            </a:r>
            <a:r>
              <a:rPr lang="en-ZW" sz="2400" b="1" dirty="0">
                <a:effectLst/>
                <a:latin typeface="Arial" panose="020B0604020202020204" pitchFamily="34" charset="0"/>
                <a:ea typeface="Times New Roman" panose="02020603050405020304" pitchFamily="18" charset="0"/>
              </a:rPr>
              <a:t>two main types</a:t>
            </a:r>
            <a:r>
              <a:rPr lang="en-ZW" sz="2400" dirty="0">
                <a:effectLst/>
                <a:latin typeface="Arial" panose="020B0604020202020204" pitchFamily="34" charset="0"/>
                <a:ea typeface="Times New Roman" panose="02020603050405020304" pitchFamily="18" charset="0"/>
              </a:rPr>
              <a:t> are cathode ray tube (CRT) and liquid crystal display (LCD) monitors. </a:t>
            </a:r>
            <a:br>
              <a:rPr lang="en-ZW" sz="2400" dirty="0">
                <a:effectLst/>
                <a:latin typeface="Arial" panose="020B0604020202020204" pitchFamily="34" charset="0"/>
                <a:ea typeface="Times New Roman" panose="02020603050405020304" pitchFamily="18" charset="0"/>
              </a:rPr>
            </a:br>
            <a:br>
              <a:rPr lang="en-ZW" sz="2400" dirty="0">
                <a:effectLst/>
                <a:latin typeface="Arial" panose="020B0604020202020204" pitchFamily="34" charset="0"/>
                <a:ea typeface="Times New Roman" panose="02020603050405020304" pitchFamily="18" charset="0"/>
              </a:rPr>
            </a:br>
            <a:r>
              <a:rPr lang="en-ZW" sz="2400" dirty="0">
                <a:effectLst/>
                <a:latin typeface="Arial" panose="020B0604020202020204" pitchFamily="34" charset="0"/>
                <a:ea typeface="Times New Roman" panose="02020603050405020304" pitchFamily="18" charset="0"/>
              </a:rPr>
              <a:t>The </a:t>
            </a:r>
            <a:r>
              <a:rPr lang="en-ZW" sz="2400" b="1" dirty="0">
                <a:effectLst/>
                <a:latin typeface="Arial" panose="020B0604020202020204" pitchFamily="34" charset="0"/>
                <a:ea typeface="Times New Roman" panose="02020603050405020304" pitchFamily="18" charset="0"/>
              </a:rPr>
              <a:t>CRT</a:t>
            </a:r>
            <a:r>
              <a:rPr lang="en-ZW" sz="2400" dirty="0">
                <a:effectLst/>
                <a:latin typeface="Arial" panose="020B0604020202020204" pitchFamily="34" charset="0"/>
                <a:ea typeface="Times New Roman" panose="02020603050405020304" pitchFamily="18" charset="0"/>
              </a:rPr>
              <a:t> monitor is </a:t>
            </a:r>
            <a:r>
              <a:rPr lang="en-ZW" sz="2400" b="1" dirty="0">
                <a:effectLst/>
                <a:latin typeface="Arial" panose="020B0604020202020204" pitchFamily="34" charset="0"/>
                <a:ea typeface="Times New Roman" panose="02020603050405020304" pitchFamily="18" charset="0"/>
              </a:rPr>
              <a:t>big</a:t>
            </a:r>
            <a:r>
              <a:rPr lang="en-ZW" sz="2400" dirty="0">
                <a:effectLst/>
                <a:latin typeface="Arial" panose="020B0604020202020204" pitchFamily="34" charset="0"/>
                <a:ea typeface="Times New Roman" panose="02020603050405020304" pitchFamily="18" charset="0"/>
              </a:rPr>
              <a:t>, like a tube television, and takes up a lot of desk space; however, it is the least expensive monitor option. The </a:t>
            </a:r>
            <a:r>
              <a:rPr lang="en-ZW" sz="2400" b="1" dirty="0">
                <a:effectLst/>
                <a:latin typeface="Arial" panose="020B0604020202020204" pitchFamily="34" charset="0"/>
                <a:ea typeface="Times New Roman" panose="02020603050405020304" pitchFamily="18" charset="0"/>
              </a:rPr>
              <a:t>LCD</a:t>
            </a:r>
            <a:r>
              <a:rPr lang="en-ZW" sz="2400" dirty="0">
                <a:effectLst/>
                <a:latin typeface="Arial" panose="020B0604020202020204" pitchFamily="34" charset="0"/>
                <a:ea typeface="Times New Roman" panose="02020603050405020304" pitchFamily="18" charset="0"/>
              </a:rPr>
              <a:t> monitor is </a:t>
            </a:r>
            <a:r>
              <a:rPr lang="en-ZW" sz="2400" b="1" dirty="0">
                <a:effectLst/>
                <a:latin typeface="Arial" panose="020B0604020202020204" pitchFamily="34" charset="0"/>
                <a:ea typeface="Times New Roman" panose="02020603050405020304" pitchFamily="18" charset="0"/>
              </a:rPr>
              <a:t>thin</a:t>
            </a:r>
            <a:r>
              <a:rPr lang="en-ZW" sz="2400" dirty="0">
                <a:effectLst/>
                <a:latin typeface="Arial" panose="020B0604020202020204" pitchFamily="34" charset="0"/>
                <a:ea typeface="Times New Roman" panose="02020603050405020304" pitchFamily="18" charset="0"/>
              </a:rPr>
              <a:t> and saves energy, but costs more.</a:t>
            </a:r>
            <a:endParaRPr lang="en-ZA" sz="2400" dirty="0"/>
          </a:p>
        </p:txBody>
      </p:sp>
      <p:pic>
        <p:nvPicPr>
          <p:cNvPr id="2050" name="Picture 14" descr="Computer with Two LCD Monitors">
            <a:extLst>
              <a:ext uri="{FF2B5EF4-FFF2-40B4-BE49-F238E27FC236}">
                <a16:creationId xmlns:a16="http://schemas.microsoft.com/office/drawing/2014/main" id="{5D03FF02-2D1E-AE60-CB69-1981CBDBCD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560" y="4290259"/>
            <a:ext cx="33274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22E8D4F5-568A-3EED-7BD9-27CBDCEC3E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6197" y="4457146"/>
            <a:ext cx="2447925" cy="1866900"/>
          </a:xfrm>
          <a:prstGeom prst="rect">
            <a:avLst/>
          </a:prstGeom>
        </p:spPr>
      </p:pic>
      <p:pic>
        <p:nvPicPr>
          <p:cNvPr id="6" name="Picture 5">
            <a:extLst>
              <a:ext uri="{FF2B5EF4-FFF2-40B4-BE49-F238E27FC236}">
                <a16:creationId xmlns:a16="http://schemas.microsoft.com/office/drawing/2014/main" id="{1C62E7FA-60CC-542C-ACF7-81390484FE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59152" y="4397415"/>
            <a:ext cx="2466975" cy="1847850"/>
          </a:xfrm>
          <a:prstGeom prst="rect">
            <a:avLst/>
          </a:prstGeom>
        </p:spPr>
      </p:pic>
    </p:spTree>
    <p:extLst>
      <p:ext uri="{BB962C8B-B14F-4D97-AF65-F5344CB8AC3E}">
        <p14:creationId xmlns:p14="http://schemas.microsoft.com/office/powerpoint/2010/main" val="2195652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2C9186-B429-AE52-3632-97BEE98B53C2}"/>
              </a:ext>
            </a:extLst>
          </p:cNvPr>
          <p:cNvSpPr txBox="1"/>
          <p:nvPr/>
        </p:nvSpPr>
        <p:spPr>
          <a:xfrm>
            <a:off x="629920" y="255992"/>
            <a:ext cx="9235440" cy="646331"/>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Your monitor has an</a:t>
            </a:r>
            <a:r>
              <a:rPr lang="en-ZW" sz="1800" b="1" dirty="0">
                <a:effectLst/>
                <a:latin typeface="Arial" panose="020B0604020202020204" pitchFamily="34" charset="0"/>
                <a:ea typeface="Times New Roman" panose="02020603050405020304" pitchFamily="18" charset="0"/>
              </a:rPr>
              <a:t> on/off button</a:t>
            </a:r>
            <a:r>
              <a:rPr lang="en-ZW" sz="1800" dirty="0">
                <a:effectLst/>
                <a:latin typeface="Arial" panose="020B0604020202020204" pitchFamily="34" charset="0"/>
                <a:ea typeface="Times New Roman" panose="02020603050405020304" pitchFamily="18" charset="0"/>
              </a:rPr>
              <a:t> and </a:t>
            </a:r>
            <a:r>
              <a:rPr lang="en-ZW" sz="1800" b="1" dirty="0">
                <a:effectLst/>
                <a:latin typeface="Arial" panose="020B0604020202020204" pitchFamily="34" charset="0"/>
                <a:ea typeface="Times New Roman" panose="02020603050405020304" pitchFamily="18" charset="0"/>
              </a:rPr>
              <a:t>control buttons</a:t>
            </a:r>
            <a:r>
              <a:rPr lang="en-ZW" sz="1800" dirty="0">
                <a:effectLst/>
                <a:latin typeface="Arial" panose="020B0604020202020204" pitchFamily="34" charset="0"/>
                <a:ea typeface="Times New Roman" panose="02020603050405020304" pitchFamily="18" charset="0"/>
              </a:rPr>
              <a:t> that allow you to change your monitor's display. </a:t>
            </a:r>
            <a:endParaRPr lang="en-ZA" dirty="0"/>
          </a:p>
        </p:txBody>
      </p:sp>
      <p:sp>
        <p:nvSpPr>
          <p:cNvPr id="5" name="TextBox 4">
            <a:extLst>
              <a:ext uri="{FF2B5EF4-FFF2-40B4-BE49-F238E27FC236}">
                <a16:creationId xmlns:a16="http://schemas.microsoft.com/office/drawing/2014/main" id="{AF8F8A18-FE19-6880-B565-919FE2D4C057}"/>
              </a:ext>
            </a:extLst>
          </p:cNvPr>
          <p:cNvSpPr txBox="1"/>
          <p:nvPr/>
        </p:nvSpPr>
        <p:spPr>
          <a:xfrm>
            <a:off x="589280" y="1257034"/>
            <a:ext cx="11013440" cy="923330"/>
          </a:xfrm>
          <a:prstGeom prst="rect">
            <a:avLst/>
          </a:prstGeom>
          <a:noFill/>
        </p:spPr>
        <p:txBody>
          <a:bodyPr wrap="square">
            <a:spAutoFit/>
          </a:bodyPr>
          <a:lstStyle/>
          <a:p>
            <a:r>
              <a:rPr lang="en-ZW" sz="1800" b="1" dirty="0">
                <a:effectLst/>
                <a:latin typeface="Arial" panose="020B0604020202020204" pitchFamily="34" charset="0"/>
                <a:ea typeface="Times New Roman" panose="02020603050405020304" pitchFamily="18" charset="0"/>
              </a:rPr>
              <a:t>Power Cord</a:t>
            </a:r>
            <a:br>
              <a:rPr lang="en-ZW" sz="1800" dirty="0">
                <a:effectLst/>
                <a:latin typeface="Arial" panose="020B0604020202020204" pitchFamily="34" charset="0"/>
                <a:ea typeface="Times New Roman" panose="02020603050405020304" pitchFamily="18" charset="0"/>
              </a:rPr>
            </a:br>
            <a:r>
              <a:rPr lang="en-ZW" sz="1800" dirty="0">
                <a:effectLst/>
                <a:latin typeface="Arial" panose="020B0604020202020204" pitchFamily="34" charset="0"/>
                <a:ea typeface="Times New Roman" panose="02020603050405020304" pitchFamily="18" charset="0"/>
              </a:rPr>
              <a:t>The power cord is the </a:t>
            </a:r>
            <a:r>
              <a:rPr lang="en-ZW" sz="1800" b="1" dirty="0">
                <a:effectLst/>
                <a:latin typeface="Arial" panose="020B0604020202020204" pitchFamily="34" charset="0"/>
                <a:ea typeface="Times New Roman" panose="02020603050405020304" pitchFamily="18" charset="0"/>
              </a:rPr>
              <a:t>link</a:t>
            </a:r>
            <a:r>
              <a:rPr lang="en-ZW" sz="1800" dirty="0">
                <a:effectLst/>
                <a:latin typeface="Arial" panose="020B0604020202020204" pitchFamily="34" charset="0"/>
                <a:ea typeface="Times New Roman" panose="02020603050405020304" pitchFamily="18" charset="0"/>
              </a:rPr>
              <a:t> between the </a:t>
            </a:r>
            <a:r>
              <a:rPr lang="en-ZW" sz="1800" b="1" dirty="0">
                <a:effectLst/>
                <a:latin typeface="Arial" panose="020B0604020202020204" pitchFamily="34" charset="0"/>
                <a:ea typeface="Times New Roman" panose="02020603050405020304" pitchFamily="18" charset="0"/>
              </a:rPr>
              <a:t>power outlet</a:t>
            </a:r>
            <a:r>
              <a:rPr lang="en-ZW" sz="1800" dirty="0">
                <a:effectLst/>
                <a:latin typeface="Arial" panose="020B0604020202020204" pitchFamily="34" charset="0"/>
                <a:ea typeface="Times New Roman" panose="02020603050405020304" pitchFamily="18" charset="0"/>
              </a:rPr>
              <a:t> and the </a:t>
            </a:r>
            <a:r>
              <a:rPr lang="en-ZW" sz="1800" b="1" dirty="0">
                <a:effectLst/>
                <a:latin typeface="Arial" panose="020B0604020202020204" pitchFamily="34" charset="0"/>
                <a:ea typeface="Times New Roman" panose="02020603050405020304" pitchFamily="18" charset="0"/>
              </a:rPr>
              <a:t>power supply unit</a:t>
            </a:r>
            <a:r>
              <a:rPr lang="en-ZW" sz="1800" dirty="0">
                <a:effectLst/>
                <a:latin typeface="Arial" panose="020B0604020202020204" pitchFamily="34" charset="0"/>
                <a:ea typeface="Times New Roman" panose="02020603050405020304" pitchFamily="18" charset="0"/>
              </a:rPr>
              <a:t> in the computer casing. If the power cord is not plugged in, the computer will not power on</a:t>
            </a:r>
            <a:endParaRPr lang="en-ZA" dirty="0"/>
          </a:p>
        </p:txBody>
      </p:sp>
      <p:sp>
        <p:nvSpPr>
          <p:cNvPr id="7" name="TextBox 6">
            <a:extLst>
              <a:ext uri="{FF2B5EF4-FFF2-40B4-BE49-F238E27FC236}">
                <a16:creationId xmlns:a16="http://schemas.microsoft.com/office/drawing/2014/main" id="{BC4946A8-2923-9EFC-75CE-5516502743FB}"/>
              </a:ext>
            </a:extLst>
          </p:cNvPr>
          <p:cNvSpPr txBox="1"/>
          <p:nvPr/>
        </p:nvSpPr>
        <p:spPr>
          <a:xfrm>
            <a:off x="589280" y="2469879"/>
            <a:ext cx="10739120" cy="369332"/>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keyboard</a:t>
            </a:r>
            <a:r>
              <a:rPr lang="en-ZW" sz="1800" dirty="0">
                <a:effectLst/>
                <a:latin typeface="Arial" panose="020B0604020202020204" pitchFamily="34" charset="0"/>
                <a:ea typeface="Times New Roman" panose="02020603050405020304" pitchFamily="18" charset="0"/>
              </a:rPr>
              <a:t> is a piece of hardware that resembles a typewriter keyboard</a:t>
            </a:r>
            <a:endParaRPr lang="en-ZA" dirty="0"/>
          </a:p>
        </p:txBody>
      </p:sp>
      <p:sp>
        <p:nvSpPr>
          <p:cNvPr id="9" name="TextBox 8">
            <a:extLst>
              <a:ext uri="{FF2B5EF4-FFF2-40B4-BE49-F238E27FC236}">
                <a16:creationId xmlns:a16="http://schemas.microsoft.com/office/drawing/2014/main" id="{3217ACCE-C901-122A-E2FE-052B1EE9C5F1}"/>
              </a:ext>
            </a:extLst>
          </p:cNvPr>
          <p:cNvSpPr txBox="1"/>
          <p:nvPr/>
        </p:nvSpPr>
        <p:spPr>
          <a:xfrm>
            <a:off x="589280" y="3368650"/>
            <a:ext cx="10332720" cy="369332"/>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The main part of a computer </a:t>
            </a:r>
            <a:r>
              <a:rPr lang="en-ZW" sz="1800" b="1" dirty="0">
                <a:effectLst/>
                <a:latin typeface="Arial" panose="020B0604020202020204" pitchFamily="34" charset="0"/>
                <a:ea typeface="Times New Roman" panose="02020603050405020304" pitchFamily="18" charset="0"/>
              </a:rPr>
              <a:t>keyboard</a:t>
            </a:r>
            <a:r>
              <a:rPr lang="en-ZW" sz="1800" dirty="0">
                <a:effectLst/>
                <a:latin typeface="Arial" panose="020B0604020202020204" pitchFamily="34" charset="0"/>
                <a:ea typeface="Times New Roman" panose="02020603050405020304" pitchFamily="18" charset="0"/>
              </a:rPr>
              <a:t> has </a:t>
            </a:r>
            <a:r>
              <a:rPr lang="en-ZW" sz="1800" b="1" dirty="0">
                <a:effectLst/>
                <a:latin typeface="Arial" panose="020B0604020202020204" pitchFamily="34" charset="0"/>
                <a:ea typeface="Times New Roman" panose="02020603050405020304" pitchFamily="18" charset="0"/>
              </a:rPr>
              <a:t>alpha-numeric</a:t>
            </a:r>
            <a:r>
              <a:rPr lang="en-ZW" sz="1800" dirty="0">
                <a:effectLst/>
                <a:latin typeface="Arial" panose="020B0604020202020204" pitchFamily="34" charset="0"/>
                <a:ea typeface="Times New Roman" panose="02020603050405020304" pitchFamily="18" charset="0"/>
              </a:rPr>
              <a:t> (letter and number) keys</a:t>
            </a:r>
            <a:endParaRPr lang="en-ZA" dirty="0"/>
          </a:p>
        </p:txBody>
      </p:sp>
      <p:sp>
        <p:nvSpPr>
          <p:cNvPr id="11" name="TextBox 10">
            <a:extLst>
              <a:ext uri="{FF2B5EF4-FFF2-40B4-BE49-F238E27FC236}">
                <a16:creationId xmlns:a16="http://schemas.microsoft.com/office/drawing/2014/main" id="{9E4EB627-7377-64E5-0E12-737F9426E72A}"/>
              </a:ext>
            </a:extLst>
          </p:cNvPr>
          <p:cNvSpPr txBox="1"/>
          <p:nvPr/>
        </p:nvSpPr>
        <p:spPr>
          <a:xfrm>
            <a:off x="629920" y="4132346"/>
            <a:ext cx="11430000" cy="646331"/>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Escape key</a:t>
            </a:r>
            <a:r>
              <a:rPr lang="en-ZW" sz="1800" dirty="0">
                <a:effectLst/>
                <a:latin typeface="Arial" panose="020B0604020202020204" pitchFamily="34" charset="0"/>
                <a:ea typeface="Times New Roman" panose="02020603050405020304" pitchFamily="18" charset="0"/>
              </a:rPr>
              <a:t>, </a:t>
            </a:r>
            <a:r>
              <a:rPr lang="en-ZW" sz="1800" dirty="0" err="1">
                <a:effectLst/>
                <a:latin typeface="Arial" panose="020B0604020202020204" pitchFamily="34" charset="0"/>
                <a:ea typeface="Times New Roman" panose="02020603050405020304" pitchFamily="18" charset="0"/>
              </a:rPr>
              <a:t>labeled</a:t>
            </a:r>
            <a:r>
              <a:rPr lang="en-ZW" sz="1800" dirty="0">
                <a:effectLst/>
                <a:latin typeface="Arial" panose="020B0604020202020204" pitchFamily="34" charset="0"/>
                <a:ea typeface="Times New Roman" panose="02020603050405020304" pitchFamily="18" charset="0"/>
              </a:rPr>
              <a:t> </a:t>
            </a:r>
            <a:r>
              <a:rPr lang="en-ZW" sz="1800" b="1" dirty="0">
                <a:effectLst/>
                <a:latin typeface="Arial" panose="020B0604020202020204" pitchFamily="34" charset="0"/>
                <a:ea typeface="Times New Roman" panose="02020603050405020304" pitchFamily="18" charset="0"/>
              </a:rPr>
              <a:t>Esc</a:t>
            </a:r>
            <a:r>
              <a:rPr lang="en-ZW" sz="1800" dirty="0">
                <a:effectLst/>
                <a:latin typeface="Arial" panose="020B0604020202020204" pitchFamily="34" charset="0"/>
                <a:ea typeface="Times New Roman" panose="02020603050405020304" pitchFamily="18" charset="0"/>
              </a:rPr>
              <a:t>, allows you to stop a function or action. For example, if your computer suddenly freezes up, you may be able to resume by pressing Es</a:t>
            </a:r>
            <a:endParaRPr lang="en-ZA" dirty="0"/>
          </a:p>
        </p:txBody>
      </p:sp>
      <p:sp>
        <p:nvSpPr>
          <p:cNvPr id="13" name="TextBox 12">
            <a:extLst>
              <a:ext uri="{FF2B5EF4-FFF2-40B4-BE49-F238E27FC236}">
                <a16:creationId xmlns:a16="http://schemas.microsoft.com/office/drawing/2014/main" id="{BEBDF08A-DE46-E024-3179-94FE89E47EE6}"/>
              </a:ext>
            </a:extLst>
          </p:cNvPr>
          <p:cNvSpPr txBox="1"/>
          <p:nvPr/>
        </p:nvSpPr>
        <p:spPr>
          <a:xfrm>
            <a:off x="589280" y="5366798"/>
            <a:ext cx="10556240" cy="369332"/>
          </a:xfrm>
          <a:prstGeom prst="rect">
            <a:avLst/>
          </a:prstGeom>
          <a:noFill/>
        </p:spPr>
        <p:txBody>
          <a:bodyPr wrap="square">
            <a:spAutoFit/>
          </a:bodyPr>
          <a:lstStyle/>
          <a:p>
            <a:r>
              <a:rPr lang="en-ZW" sz="1800" dirty="0">
                <a:effectLst/>
                <a:latin typeface="Arial" panose="020B0604020202020204" pitchFamily="34" charset="0"/>
                <a:ea typeface="Times New Roman" panose="02020603050405020304" pitchFamily="18" charset="0"/>
              </a:rPr>
              <a:t>The </a:t>
            </a:r>
            <a:r>
              <a:rPr lang="en-ZW" sz="1800" b="1" dirty="0">
                <a:effectLst/>
                <a:latin typeface="Arial" panose="020B0604020202020204" pitchFamily="34" charset="0"/>
                <a:ea typeface="Times New Roman" panose="02020603050405020304" pitchFamily="18" charset="0"/>
              </a:rPr>
              <a:t>Function keys</a:t>
            </a:r>
            <a:r>
              <a:rPr lang="en-ZW" sz="1800" dirty="0">
                <a:effectLst/>
                <a:latin typeface="Arial" panose="020B0604020202020204" pitchFamily="34" charset="0"/>
                <a:ea typeface="Times New Roman" panose="02020603050405020304" pitchFamily="18" charset="0"/>
              </a:rPr>
              <a:t>, along the top of the keyboard, are </a:t>
            </a:r>
            <a:r>
              <a:rPr lang="en-ZW" sz="1800" dirty="0" err="1">
                <a:effectLst/>
                <a:latin typeface="Arial" panose="020B0604020202020204" pitchFamily="34" charset="0"/>
                <a:ea typeface="Times New Roman" panose="02020603050405020304" pitchFamily="18" charset="0"/>
              </a:rPr>
              <a:t>labeled</a:t>
            </a:r>
            <a:r>
              <a:rPr lang="en-ZW" sz="1800" dirty="0">
                <a:effectLst/>
                <a:latin typeface="Arial" panose="020B0604020202020204" pitchFamily="34" charset="0"/>
                <a:ea typeface="Times New Roman" panose="02020603050405020304" pitchFamily="18" charset="0"/>
              </a:rPr>
              <a:t> </a:t>
            </a:r>
            <a:r>
              <a:rPr lang="en-ZW" sz="1800" b="1" dirty="0">
                <a:effectLst/>
                <a:latin typeface="Arial" panose="020B0604020202020204" pitchFamily="34" charset="0"/>
                <a:ea typeface="Times New Roman" panose="02020603050405020304" pitchFamily="18" charset="0"/>
              </a:rPr>
              <a:t>F1, F2, up to F12</a:t>
            </a:r>
            <a:endParaRPr lang="en-ZA" dirty="0"/>
          </a:p>
        </p:txBody>
      </p:sp>
    </p:spTree>
    <p:extLst>
      <p:ext uri="{BB962C8B-B14F-4D97-AF65-F5344CB8AC3E}">
        <p14:creationId xmlns:p14="http://schemas.microsoft.com/office/powerpoint/2010/main" val="37323376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9E5B78DEBED4F42B598D81390968A08" ma:contentTypeVersion="4" ma:contentTypeDescription="Create a new document." ma:contentTypeScope="" ma:versionID="ab9677d1032d0fbbaa1f37e8ad95fcac">
  <xsd:schema xmlns:xsd="http://www.w3.org/2001/XMLSchema" xmlns:xs="http://www.w3.org/2001/XMLSchema" xmlns:p="http://schemas.microsoft.com/office/2006/metadata/properties" xmlns:ns2="a83a59d4-50bf-448d-bfb8-f9cc59f1752d" targetNamespace="http://schemas.microsoft.com/office/2006/metadata/properties" ma:root="true" ma:fieldsID="842ab764dc6677a446cd94c4f618c8cb" ns2:_="">
    <xsd:import namespace="a83a59d4-50bf-448d-bfb8-f9cc59f1752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a59d4-50bf-448d-bfb8-f9cc59f175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74E17F-7410-4FF6-8748-ABA83586BDD1}">
  <ds:schemaRefs>
    <ds:schemaRef ds:uri="http://schemas.microsoft.com/sharepoint/v3/contenttype/forms"/>
  </ds:schemaRefs>
</ds:datastoreItem>
</file>

<file path=customXml/itemProps2.xml><?xml version="1.0" encoding="utf-8"?>
<ds:datastoreItem xmlns:ds="http://schemas.openxmlformats.org/officeDocument/2006/customXml" ds:itemID="{7A8C8622-628A-42B0-917D-07C012CB49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3a59d4-50bf-448d-bfb8-f9cc59f175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470</TotalTime>
  <Words>2626</Words>
  <Application>Microsoft Office PowerPoint</Application>
  <PresentationFormat>Widescreen</PresentationFormat>
  <Paragraphs>116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Pietersen</dc:creator>
  <cp:lastModifiedBy>Amy Pietersen</cp:lastModifiedBy>
  <cp:revision>9</cp:revision>
  <dcterms:created xsi:type="dcterms:W3CDTF">2023-09-07T07:30:10Z</dcterms:created>
  <dcterms:modified xsi:type="dcterms:W3CDTF">2024-02-13T15:25:49Z</dcterms:modified>
</cp:coreProperties>
</file>