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59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DB90-330F-CE1A-EC25-1C9ACD63B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7E305-3E63-23E0-FB45-BA884B0D8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EDDE-5338-48B0-2CA4-B06B3CA8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9F844-A2BF-21C5-06E3-19D0085D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C7258-F7DF-3B17-E69D-003A4FB2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524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E34D-9707-AAF9-B04B-44CA0671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C84EF-C9C1-7927-A267-9164C5D98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2FA06-1ED8-4666-BF54-626BA40C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874B1-35BB-7DF5-2B5E-FF2787E1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F760B-564F-7FA8-58E0-9D16FEA0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183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023D4-73E9-3B7E-F3FF-777895799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E1555-8BDE-C8C4-1816-16626706B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ECCB0-7E7B-64BE-66F0-FA39B1A0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E822-EC9C-9BC2-5D26-304415A6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D515-8AD6-7FF2-46AB-5E90C010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7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28AD-587E-755F-2D08-C94219A3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1F5D-91CD-DBF5-29C3-6996EDBAD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B6A9E-657B-ADC5-DC6C-9CC6C214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AFB81-115E-3460-6788-6C118674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4D3A6-4286-75FE-53FA-57C62E5E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077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D49D-CE7D-A2F9-C3E5-EBB329C9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C9AC6-8906-0D5C-4FCC-DB66EC408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1E67A-A815-B80D-264B-0A663374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67995-B405-985D-E253-5129CE0E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371E8-795E-B1B0-5F0F-BBC4E501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815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BAE26-9856-E961-DBD4-0AB931AD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FB77-34D5-3A2E-1BBE-E560945D0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6D623-D2AA-C581-0533-621334E3F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3C5A8-8E9F-D4B2-FEDF-16C73536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916E4-2990-BD86-AE17-29AAFCB2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897DD-CE21-3A37-0D3E-B9FD90D4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954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88BA-D380-3D4B-82B1-02464291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BADC-D238-44AD-C190-E45C548E3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6F424-51B5-61CC-A196-D46A9DDF5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CAE3F-6229-62A8-D752-619B3008E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778D0-C86A-17F1-1116-2ABC63562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1D4E7-7F4A-3F92-6CE0-B43EB47C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2CC99-F9F8-9C03-E0EC-6F75BD30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5E105-9BD4-2BD7-A0A7-D992854F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542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D2CE-DAEF-C79D-1750-DED268A4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38066-89AB-6FE3-6488-DA70D456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486E6-BD11-60BD-29DC-64FC5A16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A8395-AF0F-7992-4DE1-134837E7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992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675889-1C5F-0FBA-9634-F45A0986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800BC-7769-DF37-371B-916D21E5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616CF-A6F2-E2F1-13EF-D1F0356E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620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C23D-CC55-BCF7-83D2-8C0D5D3A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5FFCF-CFB1-87C9-D48B-C1AD1B97E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F065B-4358-D754-24D9-D1D81B5D8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88160-4BA1-E2F9-31F3-C5D97953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F3315-8E30-6325-ABFA-75E8492F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7ABAE-50CE-B0DE-A868-66F03494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916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7934-0A26-1F44-8A26-1AEB9E45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B94DC-2BD4-37CA-02A7-407BF859D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AC5B5-7145-1814-25A3-5B7062E91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3286A-880D-D263-92CE-8CB31D0B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61F5A-EC4F-D54D-469C-2A04A3D8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DFA2F-F34E-ED72-F2BE-C56385AD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940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9EB9-F090-81CC-C8FE-53B61EBC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46159-15D0-5A11-06D6-234A76231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41216-56F2-C8B3-9927-028FBFCDB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6FB2-25C9-4F7D-ABAB-BE47E58A7FCC}" type="datetimeFigureOut">
              <a:rPr lang="en-ZA" smtClean="0"/>
              <a:t>2024/02/13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6B208-8063-F58F-BD77-E900B9840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41A3C-3BDB-7D84-A82B-06D52C33F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05869-0C9B-4682-AB7E-50520B2210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915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businesscoaching.typepad.com/.a/6a00e54eda5912883300e553278c348833-popu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45FB3-7F6B-FC95-5765-5CF33636736A}"/>
              </a:ext>
            </a:extLst>
          </p:cNvPr>
          <p:cNvSpPr txBox="1"/>
          <p:nvPr/>
        </p:nvSpPr>
        <p:spPr>
          <a:xfrm>
            <a:off x="638882" y="4491856"/>
            <a:ext cx="10909640" cy="168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Apply basic invoicing and accounting principles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252435 / 11241</a:t>
            </a:r>
          </a:p>
        </p:txBody>
      </p:sp>
      <p:pic>
        <p:nvPicPr>
          <p:cNvPr id="6" name="Picture 5" descr="A clipboard with papers and pen and glasses&#10;&#10;Description automatically generated">
            <a:extLst>
              <a:ext uri="{FF2B5EF4-FFF2-40B4-BE49-F238E27FC236}">
                <a16:creationId xmlns:a16="http://schemas.microsoft.com/office/drawing/2014/main" id="{416F476C-4E2F-5936-43AE-2999D54C6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34" y="289681"/>
            <a:ext cx="7991866" cy="4202175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0C1900-2910-3F25-8277-5165906958DD}"/>
              </a:ext>
            </a:extLst>
          </p:cNvPr>
          <p:cNvSpPr txBox="1"/>
          <p:nvPr/>
        </p:nvSpPr>
        <p:spPr>
          <a:xfrm>
            <a:off x="477520" y="1475939"/>
            <a:ext cx="115417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shopkeeper buys scientific calculators in bulk for R15 each. He sells them for R40 each. Calculate the profit on each calculator in Rands, and as a percentage of the cost price.</a:t>
            </a:r>
          </a:p>
          <a:p>
            <a:r>
              <a:rPr lang="en-US" sz="2400" dirty="0"/>
              <a:t>   </a:t>
            </a:r>
          </a:p>
          <a:p>
            <a:r>
              <a:rPr lang="en-US" sz="2400" b="1" dirty="0"/>
              <a:t>Given: </a:t>
            </a:r>
            <a:r>
              <a:rPr lang="en-US" sz="2400" dirty="0"/>
              <a:t>cost price = R15,  selling price = R40</a:t>
            </a:r>
          </a:p>
          <a:p>
            <a:r>
              <a:rPr lang="en-US" sz="2400" dirty="0"/>
              <a:t> </a:t>
            </a:r>
          </a:p>
          <a:p>
            <a:r>
              <a:rPr lang="en-US" sz="2400" b="1" dirty="0"/>
              <a:t>           Profit</a:t>
            </a:r>
            <a:r>
              <a:rPr lang="en-US" sz="2400" dirty="0"/>
              <a:t>	= 	selling price - cost price</a:t>
            </a:r>
          </a:p>
          <a:p>
            <a:r>
              <a:rPr lang="en-US" sz="2400" dirty="0"/>
              <a:t>                      	=   	R40 - R15</a:t>
            </a:r>
          </a:p>
          <a:p>
            <a:r>
              <a:rPr lang="en-US" sz="2400" dirty="0"/>
              <a:t>                       	=   	R25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9941B-B6EA-3DC3-EE9C-FA4D9D148A1E}"/>
              </a:ext>
            </a:extLst>
          </p:cNvPr>
          <p:cNvSpPr txBox="1"/>
          <p:nvPr/>
        </p:nvSpPr>
        <p:spPr>
          <a:xfrm>
            <a:off x="3302000" y="409694"/>
            <a:ext cx="6644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b="1" dirty="0"/>
              <a:t>PROFIT = REVENUE - COST</a:t>
            </a:r>
          </a:p>
        </p:txBody>
      </p:sp>
    </p:spTree>
    <p:extLst>
      <p:ext uri="{BB962C8B-B14F-4D97-AF65-F5344CB8AC3E}">
        <p14:creationId xmlns:p14="http://schemas.microsoft.com/office/powerpoint/2010/main" val="19098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C63103-BD77-D65C-535A-C5338442BDA7}"/>
              </a:ext>
            </a:extLst>
          </p:cNvPr>
          <p:cNvSpPr txBox="1"/>
          <p:nvPr/>
        </p:nvSpPr>
        <p:spPr>
          <a:xfrm>
            <a:off x="325122" y="458877"/>
            <a:ext cx="5638798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Fixed costs</a:t>
            </a:r>
          </a:p>
          <a:p>
            <a:r>
              <a:rPr lang="en-US" sz="2800" dirty="0"/>
              <a:t>In other words, even if the business has a zero output or high output, the level of fixed costs will remain broadly the same.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534D7-3C3C-8BD1-7956-BB216A03465F}"/>
              </a:ext>
            </a:extLst>
          </p:cNvPr>
          <p:cNvSpPr txBox="1"/>
          <p:nvPr/>
        </p:nvSpPr>
        <p:spPr>
          <a:xfrm>
            <a:off x="6334760" y="4714530"/>
            <a:ext cx="567944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Variable costs</a:t>
            </a:r>
          </a:p>
          <a:p>
            <a:r>
              <a:rPr lang="en-US" sz="2800" dirty="0"/>
              <a:t>Variable costs are those costs which vary directly with the level of output. </a:t>
            </a:r>
            <a:endParaRPr lang="en-ZA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16FDA-BC9F-158E-3432-7D78EEB48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13" t="11338" r="4421" b="4212"/>
          <a:stretch/>
        </p:blipFill>
        <p:spPr>
          <a:xfrm>
            <a:off x="985519" y="3344075"/>
            <a:ext cx="4185921" cy="3220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C1588-4C54-26DC-C04C-B7595EA8C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4" t="13236" r="49982" b="7063"/>
          <a:stretch/>
        </p:blipFill>
        <p:spPr>
          <a:xfrm>
            <a:off x="6334760" y="121920"/>
            <a:ext cx="4602479" cy="3307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94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AB6048-A3F4-7DC3-F133-F1F976D66A14}"/>
              </a:ext>
            </a:extLst>
          </p:cNvPr>
          <p:cNvSpPr txBox="1"/>
          <p:nvPr/>
        </p:nvSpPr>
        <p:spPr>
          <a:xfrm>
            <a:off x="132080" y="308184"/>
            <a:ext cx="119278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All accounting transactions come from </a:t>
            </a:r>
            <a:r>
              <a:rPr lang="en-US" sz="2400" b="1" dirty="0"/>
              <a:t>source documents</a:t>
            </a:r>
            <a:r>
              <a:rPr lang="en-US" sz="2400" dirty="0"/>
              <a:t>. </a:t>
            </a:r>
          </a:p>
          <a:p>
            <a:r>
              <a:rPr lang="en-US" sz="2400" dirty="0"/>
              <a:t>Source documents is an accounting terms </a:t>
            </a:r>
            <a:r>
              <a:rPr lang="en-US" sz="2400" b="1" dirty="0"/>
              <a:t>to describe the original records </a:t>
            </a:r>
            <a:r>
              <a:rPr lang="en-US" sz="2400" dirty="0"/>
              <a:t>that contain the details that substantiate the financial transactions that are entered into the internal accounting system of a business</a:t>
            </a:r>
            <a:endParaRPr lang="en-Z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4E139-8F2B-984F-DE03-9B434EAFA9A7}"/>
              </a:ext>
            </a:extLst>
          </p:cNvPr>
          <p:cNvSpPr txBox="1"/>
          <p:nvPr/>
        </p:nvSpPr>
        <p:spPr>
          <a:xfrm>
            <a:off x="223520" y="199431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The most common source documents are:</a:t>
            </a:r>
          </a:p>
          <a:p>
            <a:r>
              <a:rPr lang="en-US" sz="2400" dirty="0"/>
              <a:t>•	Invoices</a:t>
            </a:r>
          </a:p>
          <a:p>
            <a:r>
              <a:rPr lang="en-US" sz="2400" dirty="0"/>
              <a:t>•	Credit note</a:t>
            </a:r>
          </a:p>
          <a:p>
            <a:r>
              <a:rPr lang="en-US" sz="2400" dirty="0"/>
              <a:t>•	Receipts, </a:t>
            </a:r>
          </a:p>
          <a:p>
            <a:r>
              <a:rPr lang="en-US" sz="2400" dirty="0"/>
              <a:t>•	Delivery notes, </a:t>
            </a:r>
          </a:p>
        </p:txBody>
      </p:sp>
      <p:pic>
        <p:nvPicPr>
          <p:cNvPr id="7" name="Picture 6" descr="A invoice with text and numbers&#10;&#10;Description automatically generated">
            <a:extLst>
              <a:ext uri="{FF2B5EF4-FFF2-40B4-BE49-F238E27FC236}">
                <a16:creationId xmlns:a16="http://schemas.microsoft.com/office/drawing/2014/main" id="{69FFDB7C-F6F4-4FBC-2C3A-63C86EBC0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40" y="1791388"/>
            <a:ext cx="4358609" cy="5022503"/>
          </a:xfrm>
          <a:prstGeom prst="rect">
            <a:avLst/>
          </a:prstGeom>
        </p:spPr>
      </p:pic>
      <p:pic>
        <p:nvPicPr>
          <p:cNvPr id="9" name="Picture 8" descr="A diagram of accounting and budget&#10;&#10;Description automatically generated with medium confidence">
            <a:extLst>
              <a:ext uri="{FF2B5EF4-FFF2-40B4-BE49-F238E27FC236}">
                <a16:creationId xmlns:a16="http://schemas.microsoft.com/office/drawing/2014/main" id="{EAAB175E-B371-D5EB-5A94-7AFBE17AA6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3208733"/>
            <a:ext cx="6173086" cy="35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1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9BA8A2-2C82-F4B3-1AD5-ABA138876CD5}"/>
              </a:ext>
            </a:extLst>
          </p:cNvPr>
          <p:cNvSpPr txBox="1"/>
          <p:nvPr/>
        </p:nvSpPr>
        <p:spPr>
          <a:xfrm>
            <a:off x="365759" y="1228397"/>
            <a:ext cx="57302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Freight forwarding </a:t>
            </a:r>
          </a:p>
          <a:p>
            <a:endParaRPr lang="en-US" sz="2800" dirty="0"/>
          </a:p>
          <a:p>
            <a:r>
              <a:rPr lang="en-US" sz="2800" dirty="0"/>
              <a:t>Most organisations use freight forwarding services to send their consignments to customers or receive supplies from vendors. </a:t>
            </a:r>
          </a:p>
          <a:p>
            <a:endParaRPr lang="en-US" sz="2800" dirty="0"/>
          </a:p>
          <a:p>
            <a:r>
              <a:rPr lang="en-US" sz="2800" dirty="0"/>
              <a:t>Therefore, freight forwarding is an item that appears in invoices for many companies.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5C738-6569-7619-9614-E738045CC6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880" y="406400"/>
            <a:ext cx="567178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10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C0ADB7-5D5F-72A8-95CF-76865720AA1C}"/>
              </a:ext>
            </a:extLst>
          </p:cNvPr>
          <p:cNvSpPr txBox="1"/>
          <p:nvPr/>
        </p:nvSpPr>
        <p:spPr>
          <a:xfrm>
            <a:off x="1854318" y="5266194"/>
            <a:ext cx="2448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/>
              <a:t>Air freight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FC09A-0BC9-D372-6E73-0F98974568D2}"/>
              </a:ext>
            </a:extLst>
          </p:cNvPr>
          <p:cNvSpPr txBox="1"/>
          <p:nvPr/>
        </p:nvSpPr>
        <p:spPr>
          <a:xfrm>
            <a:off x="7238882" y="5259348"/>
            <a:ext cx="3180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/>
              <a:t>Ocean freight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174C7E-62A8-85AE-F48F-CE4E33913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" t="3770"/>
          <a:stretch/>
        </p:blipFill>
        <p:spPr>
          <a:xfrm>
            <a:off x="172719" y="883920"/>
            <a:ext cx="5455919" cy="365190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14C2A5-136D-0DA3-A540-0486F5CD1DE2}"/>
              </a:ext>
            </a:extLst>
          </p:cNvPr>
          <p:cNvCxnSpPr>
            <a:cxnSpLocks/>
          </p:cNvCxnSpPr>
          <p:nvPr/>
        </p:nvCxnSpPr>
        <p:spPr>
          <a:xfrm>
            <a:off x="5852160" y="619760"/>
            <a:ext cx="0" cy="59029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40725-9A26-A0D7-9DB7-670E66AAE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989" y="849669"/>
            <a:ext cx="5861858" cy="36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6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9E16AB-C193-ED2B-398D-1D1E5CDB6328}"/>
              </a:ext>
            </a:extLst>
          </p:cNvPr>
          <p:cNvSpPr txBox="1"/>
          <p:nvPr/>
        </p:nvSpPr>
        <p:spPr>
          <a:xfrm>
            <a:off x="4429760" y="321888"/>
            <a:ext cx="516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/>
              <a:t>Customs charges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A00AB-3AE6-549D-E9B1-A217B4BACD8B}"/>
              </a:ext>
            </a:extLst>
          </p:cNvPr>
          <p:cNvSpPr txBox="1"/>
          <p:nvPr/>
        </p:nvSpPr>
        <p:spPr>
          <a:xfrm>
            <a:off x="173836" y="1354211"/>
            <a:ext cx="3063240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Customs duties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BC614-4C69-739A-E3DB-7BEFCEE313AD}"/>
              </a:ext>
            </a:extLst>
          </p:cNvPr>
          <p:cNvSpPr txBox="1"/>
          <p:nvPr/>
        </p:nvSpPr>
        <p:spPr>
          <a:xfrm>
            <a:off x="3523958" y="1500940"/>
            <a:ext cx="394208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200" dirty="0"/>
              <a:t>Anti – dumping and countervailing duties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B4B9CD-F7B5-7170-E0EC-50DC32D91A00}"/>
              </a:ext>
            </a:extLst>
          </p:cNvPr>
          <p:cNvSpPr txBox="1"/>
          <p:nvPr/>
        </p:nvSpPr>
        <p:spPr>
          <a:xfrm>
            <a:off x="8068310" y="1885682"/>
            <a:ext cx="30454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Value Added Tax (VAT)</a:t>
            </a:r>
          </a:p>
        </p:txBody>
      </p:sp>
      <p:pic>
        <p:nvPicPr>
          <p:cNvPr id="6" name="Picture 5" descr="A plane flying over a ship&#10;&#10;Description automatically generated">
            <a:extLst>
              <a:ext uri="{FF2B5EF4-FFF2-40B4-BE49-F238E27FC236}">
                <a16:creationId xmlns:a16="http://schemas.microsoft.com/office/drawing/2014/main" id="{7FDBECD1-2A0B-72B6-E7B3-9C32E6F8D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05" y="3768036"/>
            <a:ext cx="4882192" cy="2929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AA9C31-E667-8C5A-6E98-F7711BD4B80B}"/>
              </a:ext>
            </a:extLst>
          </p:cNvPr>
          <p:cNvCxnSpPr>
            <a:cxnSpLocks/>
          </p:cNvCxnSpPr>
          <p:nvPr/>
        </p:nvCxnSpPr>
        <p:spPr>
          <a:xfrm flipH="1">
            <a:off x="3660344" y="2532967"/>
            <a:ext cx="833792" cy="1115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0F23A2-0AF5-7074-5A2D-A4463C03F5E2}"/>
              </a:ext>
            </a:extLst>
          </p:cNvPr>
          <p:cNvCxnSpPr>
            <a:cxnSpLocks/>
          </p:cNvCxnSpPr>
          <p:nvPr/>
        </p:nvCxnSpPr>
        <p:spPr>
          <a:xfrm flipH="1">
            <a:off x="6635709" y="2986606"/>
            <a:ext cx="1555413" cy="1385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03D032-F335-A243-29A6-4202E1937813}"/>
              </a:ext>
            </a:extLst>
          </p:cNvPr>
          <p:cNvCxnSpPr>
            <a:cxnSpLocks/>
          </p:cNvCxnSpPr>
          <p:nvPr/>
        </p:nvCxnSpPr>
        <p:spPr>
          <a:xfrm>
            <a:off x="1261248" y="1980159"/>
            <a:ext cx="888416" cy="16105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8CEBB5-2CF9-090C-BCC1-453745E65D2A}"/>
                  </a:ext>
                </a:extLst>
              </p:cNvPr>
              <p:cNvSpPr txBox="1"/>
              <p:nvPr/>
            </p:nvSpPr>
            <p:spPr>
              <a:xfrm>
                <a:off x="7779175" y="3768036"/>
                <a:ext cx="393530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000" dirty="0"/>
                  <a:t>You buy a pencil for R3 and sell it for R4, you have added value of R1</a:t>
                </a:r>
              </a:p>
              <a:p>
                <a:endParaRPr lang="en-ZA" sz="2000" dirty="0"/>
              </a:p>
              <a:p>
                <a:r>
                  <a:rPr lang="en-ZA" sz="2000" dirty="0"/>
                  <a:t>Price </a:t>
                </a:r>
                <a14:m>
                  <m:oMath xmlns:m="http://schemas.openxmlformats.org/officeDocument/2006/math">
                    <m:r>
                      <a:rPr lang="en-Z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ZA" sz="2000" dirty="0"/>
                  <a:t> we x by 15%</a:t>
                </a:r>
              </a:p>
              <a:p>
                <a:endParaRPr lang="en-ZA" sz="2000" dirty="0"/>
              </a:p>
              <a:p>
                <a:r>
                  <a:rPr lang="en-ZA" sz="2000" dirty="0"/>
                  <a:t>The VAT amount on </a:t>
                </a:r>
                <a14:m>
                  <m:oMath xmlns:m="http://schemas.openxmlformats.org/officeDocument/2006/math">
                    <m:r>
                      <a:rPr lang="en-Z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</m:oMath>
                </a14:m>
                <a:r>
                  <a:rPr lang="en-ZA" sz="2000" dirty="0"/>
                  <a:t> is simply x (multiplied) by 15 </a:t>
                </a:r>
                <a14:m>
                  <m:oMath xmlns:m="http://schemas.openxmlformats.org/officeDocument/2006/math">
                    <m:r>
                      <a:rPr lang="en-Z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ZA" sz="2000" dirty="0"/>
                  <a:t> 100</a:t>
                </a:r>
              </a:p>
              <a:p>
                <a:endParaRPr lang="en-ZA" sz="2000" dirty="0"/>
              </a:p>
              <a:p>
                <a:r>
                  <a:rPr lang="en-ZA" sz="2000" dirty="0"/>
                  <a:t>= The total VAT is R7,50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8CEBB5-2CF9-090C-BCC1-453745E6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175" y="3768036"/>
                <a:ext cx="3935305" cy="2862322"/>
              </a:xfrm>
              <a:prstGeom prst="rect">
                <a:avLst/>
              </a:prstGeom>
              <a:blipFill>
                <a:blip r:embed="rId3"/>
                <a:stretch>
                  <a:fillRect l="-1548" t="-1064" r="-2786" b="-276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4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CF56AC-006B-90BA-62A4-E1CD2A1FE81A}"/>
              </a:ext>
            </a:extLst>
          </p:cNvPr>
          <p:cNvSpPr txBox="1"/>
          <p:nvPr/>
        </p:nvSpPr>
        <p:spPr>
          <a:xfrm>
            <a:off x="817880" y="340698"/>
            <a:ext cx="4155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Disbursement charges</a:t>
            </a:r>
          </a:p>
          <a:p>
            <a:endParaRPr lang="en-US" sz="2400" dirty="0"/>
          </a:p>
          <a:p>
            <a:r>
              <a:rPr lang="en-US" sz="2400" dirty="0"/>
              <a:t>•	Packing</a:t>
            </a:r>
          </a:p>
          <a:p>
            <a:r>
              <a:rPr lang="en-US" sz="2400" dirty="0"/>
              <a:t>•	Fumigation</a:t>
            </a:r>
          </a:p>
          <a:p>
            <a:r>
              <a:rPr lang="en-US" sz="2400" dirty="0"/>
              <a:t>•	Inspection </a:t>
            </a:r>
          </a:p>
          <a:p>
            <a:r>
              <a:rPr lang="en-US" sz="2400" dirty="0"/>
              <a:t>•	Insurance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D8A8A-1416-F757-39B8-BB3CDDC68011}"/>
              </a:ext>
            </a:extLst>
          </p:cNvPr>
          <p:cNvSpPr txBox="1"/>
          <p:nvPr/>
        </p:nvSpPr>
        <p:spPr>
          <a:xfrm>
            <a:off x="5527040" y="340698"/>
            <a:ext cx="6441440" cy="156966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1. Packing fee</a:t>
            </a:r>
          </a:p>
          <a:p>
            <a:r>
              <a:rPr lang="en-US" sz="2400" dirty="0"/>
              <a:t>These are charges that are levied by companies that do packaging of cargo to ensure that goods are secured and properly packed in the cargo.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4B0C3-2BD2-2997-BE8A-5625A332639D}"/>
              </a:ext>
            </a:extLst>
          </p:cNvPr>
          <p:cNvSpPr txBox="1"/>
          <p:nvPr/>
        </p:nvSpPr>
        <p:spPr>
          <a:xfrm>
            <a:off x="5527040" y="2520295"/>
            <a:ext cx="6522720" cy="120032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2. Fumigation fee</a:t>
            </a:r>
          </a:p>
          <a:p>
            <a:r>
              <a:rPr lang="en-US" sz="2400" dirty="0"/>
              <a:t>Some goods must be fumigated before shipment to avoid the spread of pests to other countries. </a:t>
            </a:r>
            <a:endParaRPr lang="en-Z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9EDB1-D712-9ABC-967C-0CF2600E98F4}"/>
              </a:ext>
            </a:extLst>
          </p:cNvPr>
          <p:cNvSpPr txBox="1"/>
          <p:nvPr/>
        </p:nvSpPr>
        <p:spPr>
          <a:xfrm>
            <a:off x="5252720" y="4444276"/>
            <a:ext cx="6715760" cy="193899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3. Inspection fee</a:t>
            </a:r>
          </a:p>
          <a:p>
            <a:r>
              <a:rPr lang="en-US" sz="2400" dirty="0"/>
              <a:t>This is the fee that must be paid for inspectors to check if your goods comply with the legislations of both the exporting country and the importing country.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A801E-B4B0-61AE-C0CD-6E00925D76DB}"/>
              </a:ext>
            </a:extLst>
          </p:cNvPr>
          <p:cNvSpPr txBox="1"/>
          <p:nvPr/>
        </p:nvSpPr>
        <p:spPr>
          <a:xfrm>
            <a:off x="345440" y="3495596"/>
            <a:ext cx="4521200" cy="19389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4. Insurance fee</a:t>
            </a:r>
          </a:p>
          <a:p>
            <a:r>
              <a:rPr lang="en-US" sz="2400" dirty="0"/>
              <a:t>This is a premium that one pays to an insurance company to safeguard himself against damage, or loss to goods in the cargo.</a:t>
            </a:r>
          </a:p>
        </p:txBody>
      </p:sp>
    </p:spTree>
    <p:extLst>
      <p:ext uri="{BB962C8B-B14F-4D97-AF65-F5344CB8AC3E}">
        <p14:creationId xmlns:p14="http://schemas.microsoft.com/office/powerpoint/2010/main" val="161097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5A59B5-5B36-7E3D-CDAE-A5779ED5FB40}"/>
              </a:ext>
            </a:extLst>
          </p:cNvPr>
          <p:cNvSpPr txBox="1"/>
          <p:nvPr/>
        </p:nvSpPr>
        <p:spPr>
          <a:xfrm>
            <a:off x="477520" y="910164"/>
            <a:ext cx="1108456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Formative Assessment</a:t>
            </a:r>
          </a:p>
          <a:p>
            <a:endParaRPr lang="en-US" sz="2000" dirty="0"/>
          </a:p>
          <a:p>
            <a:r>
              <a:rPr lang="en-US" sz="2000" b="1" dirty="0"/>
              <a:t>Question 1 (SO 1, AC 1, AC 2)</a:t>
            </a:r>
          </a:p>
          <a:p>
            <a:r>
              <a:rPr lang="en-US" sz="2000" dirty="0"/>
              <a:t>Using appropriate examples define the following terms;</a:t>
            </a:r>
          </a:p>
          <a:p>
            <a:r>
              <a:rPr lang="en-US" sz="2000" dirty="0"/>
              <a:t>Expenditure – </a:t>
            </a:r>
            <a:r>
              <a:rPr lang="en-US" sz="2000" b="1" dirty="0">
                <a:solidFill>
                  <a:srgbClr val="FF0000"/>
                </a:solidFill>
              </a:rPr>
              <a:t>Pg.8</a:t>
            </a:r>
          </a:p>
          <a:p>
            <a:r>
              <a:rPr lang="en-US" sz="2000" dirty="0"/>
              <a:t>Revenue – </a:t>
            </a:r>
            <a:r>
              <a:rPr lang="en-US" sz="2000" b="1" dirty="0">
                <a:solidFill>
                  <a:srgbClr val="FF0000"/>
                </a:solidFill>
              </a:rPr>
              <a:t>Pg.9</a:t>
            </a:r>
          </a:p>
          <a:p>
            <a:endParaRPr lang="en-US" sz="2000" dirty="0"/>
          </a:p>
          <a:p>
            <a:r>
              <a:rPr lang="en-US" sz="2000" b="1" dirty="0"/>
              <a:t>Question 2 (SO 1, AC 3)</a:t>
            </a:r>
          </a:p>
          <a:p>
            <a:r>
              <a:rPr lang="en-US" sz="2000" dirty="0"/>
              <a:t>In a tabular format, identify the differences between revenue and expenditure – </a:t>
            </a:r>
            <a:r>
              <a:rPr lang="en-US" sz="2000" b="1" dirty="0">
                <a:solidFill>
                  <a:srgbClr val="FF0000"/>
                </a:solidFill>
              </a:rPr>
              <a:t>Pg.10 (Draw table)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Question 3 (SO 2, AC 1, AC 2, AC 3): </a:t>
            </a:r>
            <a:r>
              <a:rPr lang="en-US" sz="2000" dirty="0"/>
              <a:t>Define the following terms with examples;</a:t>
            </a:r>
          </a:p>
          <a:p>
            <a:r>
              <a:rPr lang="en-US" sz="2000" dirty="0"/>
              <a:t>Fixed costs – </a:t>
            </a:r>
            <a:r>
              <a:rPr lang="en-US" sz="2000" b="1" dirty="0">
                <a:solidFill>
                  <a:srgbClr val="FF0000"/>
                </a:solidFill>
              </a:rPr>
              <a:t>Pg.15</a:t>
            </a:r>
            <a:r>
              <a:rPr lang="en-US" sz="2000" dirty="0"/>
              <a:t>									</a:t>
            </a:r>
          </a:p>
          <a:p>
            <a:r>
              <a:rPr lang="en-US" sz="2000" dirty="0"/>
              <a:t>Variable costs – </a:t>
            </a:r>
            <a:r>
              <a:rPr lang="en-US" sz="2000" b="1" dirty="0">
                <a:solidFill>
                  <a:srgbClr val="FF0000"/>
                </a:solidFill>
              </a:rPr>
              <a:t>Pg.16</a:t>
            </a:r>
            <a:r>
              <a:rPr lang="en-US" sz="2000" dirty="0"/>
              <a:t>								</a:t>
            </a:r>
          </a:p>
          <a:p>
            <a:r>
              <a:rPr lang="en-US" sz="2000" dirty="0"/>
              <a:t>Identify 3 examples of businesses where fixed costs can happen – </a:t>
            </a:r>
            <a:r>
              <a:rPr lang="en-US" sz="2000" b="1" dirty="0">
                <a:solidFill>
                  <a:srgbClr val="FF0000"/>
                </a:solidFill>
              </a:rPr>
              <a:t>Pg.15</a:t>
            </a:r>
          </a:p>
        </p:txBody>
      </p:sp>
    </p:spTree>
    <p:extLst>
      <p:ext uri="{BB962C8B-B14F-4D97-AF65-F5344CB8AC3E}">
        <p14:creationId xmlns:p14="http://schemas.microsoft.com/office/powerpoint/2010/main" val="89519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39FA80-0F35-130D-9643-FA43405BE770}"/>
              </a:ext>
            </a:extLst>
          </p:cNvPr>
          <p:cNvSpPr txBox="1"/>
          <p:nvPr/>
        </p:nvSpPr>
        <p:spPr>
          <a:xfrm>
            <a:off x="355600" y="416232"/>
            <a:ext cx="1038352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Question 4 (SO 4, AC 2, AC 3, AC 4, AC 5, AC 6)</a:t>
            </a:r>
          </a:p>
          <a:p>
            <a:endParaRPr lang="en-US" sz="2000" b="1" dirty="0"/>
          </a:p>
          <a:p>
            <a:r>
              <a:rPr lang="en-US" sz="2000" dirty="0"/>
              <a:t>Describe the following items that are added to invoices for organisations involved in imports and exports. </a:t>
            </a:r>
            <a:r>
              <a:rPr lang="en-US" sz="2000" b="1" dirty="0">
                <a:solidFill>
                  <a:srgbClr val="FF0000"/>
                </a:solidFill>
              </a:rPr>
              <a:t>Pg.31 - 33</a:t>
            </a:r>
          </a:p>
          <a:p>
            <a:r>
              <a:rPr lang="en-US" sz="2000" dirty="0"/>
              <a:t>•	Cartage									</a:t>
            </a:r>
          </a:p>
          <a:p>
            <a:r>
              <a:rPr lang="en-US" sz="2000" dirty="0"/>
              <a:t>•	Port authority charges							</a:t>
            </a:r>
          </a:p>
          <a:p>
            <a:r>
              <a:rPr lang="en-US" sz="2000" dirty="0"/>
              <a:t>•	Deport charges								</a:t>
            </a:r>
          </a:p>
          <a:p>
            <a:r>
              <a:rPr lang="en-US" sz="2000" dirty="0"/>
              <a:t>•	Customs duty								</a:t>
            </a:r>
          </a:p>
          <a:p>
            <a:r>
              <a:rPr lang="en-US" sz="2000" dirty="0"/>
              <a:t>•	Carrier handling								</a:t>
            </a:r>
          </a:p>
          <a:p>
            <a:endParaRPr lang="en-US" sz="2000" dirty="0"/>
          </a:p>
          <a:p>
            <a:r>
              <a:rPr lang="en-US" sz="2000" dirty="0"/>
              <a:t>Describe the following disbursement charges;  </a:t>
            </a:r>
            <a:r>
              <a:rPr lang="en-US" sz="2000" dirty="0">
                <a:solidFill>
                  <a:srgbClr val="FF0000"/>
                </a:solidFill>
              </a:rPr>
              <a:t>Pg.38</a:t>
            </a:r>
          </a:p>
          <a:p>
            <a:r>
              <a:rPr lang="en-US" sz="2000" dirty="0"/>
              <a:t>•	Packaging								</a:t>
            </a:r>
          </a:p>
          <a:p>
            <a:r>
              <a:rPr lang="en-US" sz="2000" dirty="0"/>
              <a:t>•	Fumigation								</a:t>
            </a:r>
          </a:p>
          <a:p>
            <a:r>
              <a:rPr lang="en-US" sz="2000" dirty="0"/>
              <a:t>•	Inspection								</a:t>
            </a:r>
          </a:p>
          <a:p>
            <a:r>
              <a:rPr lang="en-US" sz="2000" dirty="0"/>
              <a:t>•	Insurance									</a:t>
            </a:r>
          </a:p>
          <a:p>
            <a:endParaRPr lang="en-US" sz="2000" dirty="0"/>
          </a:p>
          <a:p>
            <a:r>
              <a:rPr lang="en-US" sz="2000" dirty="0"/>
              <a:t>Identify examples of supplementary charges that can be added to invoices for companies involved in import and export business.  </a:t>
            </a:r>
            <a:r>
              <a:rPr lang="en-US" sz="2000" b="1" dirty="0">
                <a:solidFill>
                  <a:srgbClr val="FF0000"/>
                </a:solidFill>
              </a:rPr>
              <a:t>Pg.39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100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56BFC-7F10-8030-D5F2-4244D9C13455}"/>
              </a:ext>
            </a:extLst>
          </p:cNvPr>
          <p:cNvSpPr txBox="1"/>
          <p:nvPr/>
        </p:nvSpPr>
        <p:spPr>
          <a:xfrm>
            <a:off x="258064" y="1239520"/>
            <a:ext cx="4649216" cy="538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all activities (whether business activities or non-business activities) accounting is required to account for these resources.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other words, wherever money is involved, accounting is required to account for it.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Accounting is often called the language of business.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Accounting, as an information system is the process of identifying, measuring and communicating the economic information of an organisation to its users who need the information for decision making</a:t>
            </a:r>
            <a:endParaRPr lang="en-ZA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 descr="A diagram of types of accounting&#10;&#10;Description automatically generated">
            <a:extLst>
              <a:ext uri="{FF2B5EF4-FFF2-40B4-BE49-F238E27FC236}">
                <a16:creationId xmlns:a16="http://schemas.microsoft.com/office/drawing/2014/main" id="{BD7C24F1-E42E-A98E-4C39-DA20E8760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16" y="1461440"/>
            <a:ext cx="6903720" cy="39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8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71E6E1-1629-9F3D-57D7-C4E7B7A1E6F3}"/>
              </a:ext>
            </a:extLst>
          </p:cNvPr>
          <p:cNvSpPr txBox="1"/>
          <p:nvPr/>
        </p:nvSpPr>
        <p:spPr>
          <a:xfrm>
            <a:off x="4155440" y="145534"/>
            <a:ext cx="4328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/>
              <a:t>Objective of accounting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2BBDE-F9E2-76FE-13A0-EAD9832F8CA8}"/>
              </a:ext>
            </a:extLst>
          </p:cNvPr>
          <p:cNvSpPr txBox="1"/>
          <p:nvPr/>
        </p:nvSpPr>
        <p:spPr>
          <a:xfrm>
            <a:off x="223520" y="857796"/>
            <a:ext cx="11744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1.) </a:t>
            </a:r>
            <a:r>
              <a:rPr lang="en-US" sz="2400" dirty="0"/>
              <a:t>To keep systematic record: It is very difficult to remember all the business transactions that take place.</a:t>
            </a:r>
          </a:p>
          <a:p>
            <a:endParaRPr lang="en-US" sz="2400" dirty="0"/>
          </a:p>
          <a:p>
            <a:r>
              <a:rPr lang="en-US" sz="2400" b="1" dirty="0"/>
              <a:t>2.) </a:t>
            </a:r>
            <a:r>
              <a:rPr lang="en-US" sz="2400" dirty="0"/>
              <a:t>To ascertain the results of the operation</a:t>
            </a:r>
          </a:p>
          <a:p>
            <a:endParaRPr lang="en-US" sz="2400" dirty="0"/>
          </a:p>
          <a:p>
            <a:r>
              <a:rPr lang="en-US" sz="2400" b="1" dirty="0"/>
              <a:t>3.) </a:t>
            </a:r>
            <a:r>
              <a:rPr lang="en-US" sz="2400" dirty="0"/>
              <a:t>To ascertain the financial position of the business</a:t>
            </a:r>
          </a:p>
          <a:p>
            <a:endParaRPr lang="en-US" sz="2400" dirty="0"/>
          </a:p>
          <a:p>
            <a:r>
              <a:rPr lang="en-US" sz="2400" b="1" dirty="0"/>
              <a:t>4.) </a:t>
            </a:r>
            <a:r>
              <a:rPr lang="en-US" sz="2400" dirty="0"/>
              <a:t>To portray the liquidity position: Financial reporting should provide information about how an enterprise obtains and spends cash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36BB7-0F66-D0FA-4FF1-9F6C60F2AD70}"/>
              </a:ext>
            </a:extLst>
          </p:cNvPr>
          <p:cNvSpPr txBox="1"/>
          <p:nvPr/>
        </p:nvSpPr>
        <p:spPr>
          <a:xfrm>
            <a:off x="132080" y="5090160"/>
            <a:ext cx="2463800" cy="10156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000" dirty="0"/>
              <a:t>Liquidity is a measure of how easily an asset can be exchanged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B0852-9606-0EDD-1AA5-543CF99493E1}"/>
              </a:ext>
            </a:extLst>
          </p:cNvPr>
          <p:cNvSpPr txBox="1"/>
          <p:nvPr/>
        </p:nvSpPr>
        <p:spPr>
          <a:xfrm>
            <a:off x="3002280" y="5090159"/>
            <a:ext cx="3220719" cy="101566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000" dirty="0"/>
              <a:t>Cash on stocks usually have high liquidity, because they are easy to access and trade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A3802-ABE7-2B0D-CE13-6B848F36B5E2}"/>
              </a:ext>
            </a:extLst>
          </p:cNvPr>
          <p:cNvSpPr txBox="1"/>
          <p:nvPr/>
        </p:nvSpPr>
        <p:spPr>
          <a:xfrm>
            <a:off x="7922260" y="5076874"/>
            <a:ext cx="364997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dirty="0"/>
              <a:t>A commodity is a tangible good that can be bought and sold or exchanged for products of similar value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3451D2-30CB-C423-3737-AFE063D00C7C}"/>
              </a:ext>
            </a:extLst>
          </p:cNvPr>
          <p:cNvCxnSpPr>
            <a:cxnSpLocks/>
          </p:cNvCxnSpPr>
          <p:nvPr/>
        </p:nvCxnSpPr>
        <p:spPr>
          <a:xfrm flipH="1">
            <a:off x="1554480" y="4191135"/>
            <a:ext cx="1376680" cy="827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661B21-619A-99C2-51DF-344F85C493A9}"/>
              </a:ext>
            </a:extLst>
          </p:cNvPr>
          <p:cNvCxnSpPr>
            <a:cxnSpLocks/>
          </p:cNvCxnSpPr>
          <p:nvPr/>
        </p:nvCxnSpPr>
        <p:spPr>
          <a:xfrm>
            <a:off x="4239260" y="4165735"/>
            <a:ext cx="373380" cy="853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A33AB1F-0B5C-C884-181E-687300710C62}"/>
              </a:ext>
            </a:extLst>
          </p:cNvPr>
          <p:cNvSpPr/>
          <p:nvPr/>
        </p:nvSpPr>
        <p:spPr>
          <a:xfrm>
            <a:off x="7922260" y="5696803"/>
            <a:ext cx="4137660" cy="101566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/>
              <a:t>Commodity</a:t>
            </a:r>
          </a:p>
        </p:txBody>
      </p:sp>
    </p:spTree>
    <p:extLst>
      <p:ext uri="{BB962C8B-B14F-4D97-AF65-F5344CB8AC3E}">
        <p14:creationId xmlns:p14="http://schemas.microsoft.com/office/powerpoint/2010/main" val="346444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B6627B-99C0-E78C-BFFD-2985BD264B46}"/>
              </a:ext>
            </a:extLst>
          </p:cNvPr>
          <p:cNvSpPr txBox="1"/>
          <p:nvPr/>
        </p:nvSpPr>
        <p:spPr>
          <a:xfrm>
            <a:off x="243840" y="399077"/>
            <a:ext cx="10078720" cy="1881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5.) </a:t>
            </a:r>
            <a:r>
              <a:rPr lang="en-US" sz="2400" dirty="0"/>
              <a:t>To protect business properties: Accounting provides up to date information about the various assets that the firm possesses and the liabilities the firm owes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6.) </a:t>
            </a:r>
            <a:r>
              <a:rPr lang="en-US" sz="2400" dirty="0"/>
              <a:t>To facilitate rational decision-making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7.) </a:t>
            </a:r>
            <a:r>
              <a:rPr lang="en-US" sz="2400" dirty="0"/>
              <a:t>To satisfy the requirements of law Income Tax Act, Paying VAT</a:t>
            </a:r>
          </a:p>
        </p:txBody>
      </p:sp>
      <p:pic>
        <p:nvPicPr>
          <p:cNvPr id="6" name="Picture 5" descr="Hands holding a pen and a clipboard&#10;&#10;Description automatically generated">
            <a:extLst>
              <a:ext uri="{FF2B5EF4-FFF2-40B4-BE49-F238E27FC236}">
                <a16:creationId xmlns:a16="http://schemas.microsoft.com/office/drawing/2014/main" id="{EBF9AE1F-554F-BD3E-578B-EA17ABB8B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84847"/>
            <a:ext cx="6553200" cy="43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8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diagram of accounting and budget&#10;&#10;Description automatically generated with medium confidence">
            <a:extLst>
              <a:ext uri="{FF2B5EF4-FFF2-40B4-BE49-F238E27FC236}">
                <a16:creationId xmlns:a16="http://schemas.microsoft.com/office/drawing/2014/main" id="{5782668D-D5DA-1881-3B5A-521839D41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6642"/>
          <a:stretch/>
        </p:blipFill>
        <p:spPr>
          <a:xfrm>
            <a:off x="215132" y="510427"/>
            <a:ext cx="4566609" cy="3286435"/>
          </a:xfrm>
          <a:prstGeom prst="rect">
            <a:avLst/>
          </a:prstGeom>
        </p:spPr>
      </p:pic>
      <p:pic>
        <p:nvPicPr>
          <p:cNvPr id="9" name="Picture 8" descr="A diagram of accounting&#10;&#10;Description automatically generated">
            <a:extLst>
              <a:ext uri="{FF2B5EF4-FFF2-40B4-BE49-F238E27FC236}">
                <a16:creationId xmlns:a16="http://schemas.microsoft.com/office/drawing/2014/main" id="{21E6F6FB-27BB-13B4-3028-A698DD2F1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7" y="4053657"/>
            <a:ext cx="3436975" cy="2644860"/>
          </a:xfrm>
          <a:prstGeom prst="rect">
            <a:avLst/>
          </a:prstGeom>
        </p:spPr>
      </p:pic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68E69-84E6-52FF-F3A3-5779594ED406}"/>
              </a:ext>
            </a:extLst>
          </p:cNvPr>
          <p:cNvSpPr txBox="1"/>
          <p:nvPr/>
        </p:nvSpPr>
        <p:spPr>
          <a:xfrm>
            <a:off x="5465659" y="1188637"/>
            <a:ext cx="5642312" cy="159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Business transactions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9460C-BCE0-22A7-D4CE-2B0364A7F153}"/>
              </a:ext>
            </a:extLst>
          </p:cNvPr>
          <p:cNvSpPr txBox="1"/>
          <p:nvPr/>
        </p:nvSpPr>
        <p:spPr>
          <a:xfrm>
            <a:off x="5465660" y="2998278"/>
            <a:ext cx="4505654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a simple statement, transaction means the exchange of money or money’s worth from one account to another account.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0872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F2D37D-DC34-BA48-47FB-C7FEB15CE16B}"/>
              </a:ext>
            </a:extLst>
          </p:cNvPr>
          <p:cNvSpPr txBox="1"/>
          <p:nvPr/>
        </p:nvSpPr>
        <p:spPr>
          <a:xfrm>
            <a:off x="4124960" y="338574"/>
            <a:ext cx="437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concept of expenditure</a:t>
            </a:r>
            <a:endParaRPr lang="en-ZA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603F3-4E54-008F-BB76-90CCBF5A9D19}"/>
              </a:ext>
            </a:extLst>
          </p:cNvPr>
          <p:cNvSpPr txBox="1"/>
          <p:nvPr/>
        </p:nvSpPr>
        <p:spPr>
          <a:xfrm>
            <a:off x="508000" y="1104315"/>
            <a:ext cx="1117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Expenditure is defined as the costs that have been incurred within a specified financial period of a business</a:t>
            </a:r>
            <a:endParaRPr lang="en-Z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39786-BDD5-AAA0-394B-E1C3DE14962F}"/>
              </a:ext>
            </a:extLst>
          </p:cNvPr>
          <p:cNvSpPr txBox="1"/>
          <p:nvPr/>
        </p:nvSpPr>
        <p:spPr>
          <a:xfrm>
            <a:off x="436880" y="2317152"/>
            <a:ext cx="1045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For the accounting purpose expenditures are classified in three types:</a:t>
            </a:r>
          </a:p>
          <a:p>
            <a:endParaRPr lang="en-US" sz="2400" dirty="0"/>
          </a:p>
          <a:p>
            <a:r>
              <a:rPr lang="en-US" sz="2400" b="1" dirty="0"/>
              <a:t>I.) Capital Expenditure </a:t>
            </a:r>
            <a:r>
              <a:rPr lang="en-US" sz="2400" dirty="0"/>
              <a:t>is an amount incurred for acquiring the long term assets such as land, building, equipments which are continually used for the purpose of earning revenue.</a:t>
            </a:r>
            <a:endParaRPr lang="en-ZA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7A67A-E4BA-7261-D872-DDC85CDAE9DD}"/>
              </a:ext>
            </a:extLst>
          </p:cNvPr>
          <p:cNvSpPr txBox="1"/>
          <p:nvPr/>
        </p:nvSpPr>
        <p:spPr>
          <a:xfrm>
            <a:off x="5024120" y="5279287"/>
            <a:ext cx="1828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400" b="1" dirty="0"/>
              <a:t>Comfortable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F85E88-58F2-452F-A2B1-43ACB5F1327F}"/>
              </a:ext>
            </a:extLst>
          </p:cNvPr>
          <p:cNvSpPr txBox="1"/>
          <p:nvPr/>
        </p:nvSpPr>
        <p:spPr>
          <a:xfrm>
            <a:off x="1437640" y="5158708"/>
            <a:ext cx="153416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400" b="1" dirty="0"/>
              <a:t>Necessary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2635C-9712-9D17-50F7-4F9B09387D40}"/>
              </a:ext>
            </a:extLst>
          </p:cNvPr>
          <p:cNvSpPr txBox="1"/>
          <p:nvPr/>
        </p:nvSpPr>
        <p:spPr>
          <a:xfrm>
            <a:off x="8986520" y="5215755"/>
            <a:ext cx="139192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400" b="1" dirty="0"/>
              <a:t>Luxury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F0F6FFB-9067-165B-1ACF-A936BF9D0D69}"/>
              </a:ext>
            </a:extLst>
          </p:cNvPr>
          <p:cNvSpPr/>
          <p:nvPr/>
        </p:nvSpPr>
        <p:spPr>
          <a:xfrm>
            <a:off x="1437640" y="5310554"/>
            <a:ext cx="2092960" cy="110431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Food; clothes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3D119A6-7CD8-D010-636E-419E79D188D2}"/>
              </a:ext>
            </a:extLst>
          </p:cNvPr>
          <p:cNvSpPr/>
          <p:nvPr/>
        </p:nvSpPr>
        <p:spPr>
          <a:xfrm>
            <a:off x="5229860" y="5389540"/>
            <a:ext cx="2260600" cy="128619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Fast foods, more than 1 car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822DA39-9C39-1942-F814-15C7F8E507C0}"/>
              </a:ext>
            </a:extLst>
          </p:cNvPr>
          <p:cNvSpPr/>
          <p:nvPr/>
        </p:nvSpPr>
        <p:spPr>
          <a:xfrm>
            <a:off x="8742680" y="5310554"/>
            <a:ext cx="2331720" cy="1445846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Designer clothes; Lamborghini</a:t>
            </a:r>
          </a:p>
        </p:txBody>
      </p:sp>
    </p:spTree>
    <p:extLst>
      <p:ext uri="{BB962C8B-B14F-4D97-AF65-F5344CB8AC3E}">
        <p14:creationId xmlns:p14="http://schemas.microsoft.com/office/powerpoint/2010/main" val="253940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4C1AF-8B2C-14A0-8587-9FCB21961078}"/>
              </a:ext>
            </a:extLst>
          </p:cNvPr>
          <p:cNvSpPr txBox="1"/>
          <p:nvPr/>
        </p:nvSpPr>
        <p:spPr>
          <a:xfrm>
            <a:off x="157480" y="1434490"/>
            <a:ext cx="11247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II.) Revenue Expenditure </a:t>
            </a:r>
            <a:r>
              <a:rPr lang="en-US" sz="2400" dirty="0"/>
              <a:t>is the expenditure incurred in one accounting year and the benefits from which is also enjoyed in the same period only.</a:t>
            </a:r>
            <a:endParaRPr lang="en-Z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669F8-E339-340E-151E-EAE7BE2C81D5}"/>
              </a:ext>
            </a:extLst>
          </p:cNvPr>
          <p:cNvSpPr txBox="1"/>
          <p:nvPr/>
        </p:nvSpPr>
        <p:spPr>
          <a:xfrm>
            <a:off x="1757680" y="346054"/>
            <a:ext cx="904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For the accounting purpose expenditures are classified in three types: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A6974-D636-D56D-7DA3-3A855E5DE22B}"/>
              </a:ext>
            </a:extLst>
          </p:cNvPr>
          <p:cNvSpPr txBox="1"/>
          <p:nvPr/>
        </p:nvSpPr>
        <p:spPr>
          <a:xfrm>
            <a:off x="228600" y="3052099"/>
            <a:ext cx="6741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III.) Deferred Revenue Expenditure </a:t>
            </a:r>
            <a:r>
              <a:rPr lang="en-US" sz="2400" dirty="0"/>
              <a:t>is a revenue expenditure which has been incurred during an accounting year but the benefit of which may be extended to a number of years.</a:t>
            </a:r>
            <a:endParaRPr lang="en-ZA" sz="2400" dirty="0"/>
          </a:p>
        </p:txBody>
      </p:sp>
      <p:pic>
        <p:nvPicPr>
          <p:cNvPr id="13" name="Picture 12" descr="A collage of a person&#10;&#10;Description automatically generated">
            <a:extLst>
              <a:ext uri="{FF2B5EF4-FFF2-40B4-BE49-F238E27FC236}">
                <a16:creationId xmlns:a16="http://schemas.microsoft.com/office/drawing/2014/main" id="{BA6E4FE5-8473-4DAF-AE5E-29716FF60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92" y="2406065"/>
            <a:ext cx="4508794" cy="41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9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A5DEA-6C49-A1A9-F7A4-A23D923C57C1}"/>
              </a:ext>
            </a:extLst>
          </p:cNvPr>
          <p:cNvSpPr txBox="1"/>
          <p:nvPr/>
        </p:nvSpPr>
        <p:spPr>
          <a:xfrm>
            <a:off x="237744" y="2021841"/>
            <a:ext cx="4573016" cy="4338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Concept of revenue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business, revenue or turnover is income that a company receives from its normal business activities, usually from the sale of goods and services to customers.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Revenue may refer to business income in general, or it may refer to the amount, in a monetary unit, received during a period of time, as in "Last year, Company X had revenue of R62 million.</a:t>
            </a:r>
          </a:p>
        </p:txBody>
      </p:sp>
      <p:pic>
        <p:nvPicPr>
          <p:cNvPr id="5" name="Picture 4" descr="A blue and white picture of a money bag with a dollar sign&#10;&#10;Description automatically generated">
            <a:extLst>
              <a:ext uri="{FF2B5EF4-FFF2-40B4-BE49-F238E27FC236}">
                <a16:creationId xmlns:a16="http://schemas.microsoft.com/office/drawing/2014/main" id="{A0D9F018-D7C5-E4FF-58A2-86A5F5EA4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6" y="1216323"/>
            <a:ext cx="6903720" cy="46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9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_Even_Point">
            <a:hlinkClick r:id="rId2"/>
            <a:extLst>
              <a:ext uri="{FF2B5EF4-FFF2-40B4-BE49-F238E27FC236}">
                <a16:creationId xmlns:a16="http://schemas.microsoft.com/office/drawing/2014/main" id="{862AB0C5-AB98-3316-ABCC-04ACDE66CF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840" y="1455477"/>
            <a:ext cx="6482080" cy="331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FDBD1-7D14-9928-62AC-1CE18A038C1D}"/>
              </a:ext>
            </a:extLst>
          </p:cNvPr>
          <p:cNvSpPr txBox="1"/>
          <p:nvPr/>
        </p:nvSpPr>
        <p:spPr>
          <a:xfrm>
            <a:off x="213360" y="203734"/>
            <a:ext cx="11877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1.) </a:t>
            </a:r>
            <a:r>
              <a:rPr lang="en-US" sz="2400" dirty="0"/>
              <a:t>Where the Revenue line and the cost line meet, the business does not make a profit or loss and is said to be at the breakeven point.</a:t>
            </a:r>
            <a:endParaRPr lang="en-ZA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BDFE0-2003-BD7B-9843-CCF7283A67DC}"/>
              </a:ext>
            </a:extLst>
          </p:cNvPr>
          <p:cNvSpPr txBox="1"/>
          <p:nvPr/>
        </p:nvSpPr>
        <p:spPr>
          <a:xfrm>
            <a:off x="213360" y="4987024"/>
            <a:ext cx="11755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2.) </a:t>
            </a:r>
            <a:r>
              <a:rPr lang="en-US" sz="2400" dirty="0"/>
              <a:t>To the left of the breakeven point, the business is making a loss because costs are greater than revenue.</a:t>
            </a:r>
            <a:endParaRPr lang="en-Z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54E13-76D9-F5BA-FC58-3ABD90F75166}"/>
              </a:ext>
            </a:extLst>
          </p:cNvPr>
          <p:cNvSpPr txBox="1"/>
          <p:nvPr/>
        </p:nvSpPr>
        <p:spPr>
          <a:xfrm>
            <a:off x="213360" y="5937626"/>
            <a:ext cx="11257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3.) </a:t>
            </a:r>
            <a:r>
              <a:rPr lang="en-US" sz="2400" dirty="0"/>
              <a:t>To the right of the breakeven point, the business is making a profit because revenue is greater than costs.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722967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5B78DEBED4F42B598D81390968A08" ma:contentTypeVersion="3" ma:contentTypeDescription="Create a new document." ma:contentTypeScope="" ma:versionID="80b3cdb3bd9dd9dbf438b8eb9508b7cb">
  <xsd:schema xmlns:xsd="http://www.w3.org/2001/XMLSchema" xmlns:xs="http://www.w3.org/2001/XMLSchema" xmlns:p="http://schemas.microsoft.com/office/2006/metadata/properties" xmlns:ns2="a83a59d4-50bf-448d-bfb8-f9cc59f1752d" targetNamespace="http://schemas.microsoft.com/office/2006/metadata/properties" ma:root="true" ma:fieldsID="70c4bc78345535ee1635637e7cbd2a66" ns2:_="">
    <xsd:import namespace="a83a59d4-50bf-448d-bfb8-f9cc59f175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a59d4-50bf-448d-bfb8-f9cc59f175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E16619-7198-4941-993E-228972D608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74E8FB-01CE-41DE-8ADB-72CB5C2C2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a59d4-50bf-448d-bfb8-f9cc59f17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AA00A5-EED1-40DA-A12D-A40F6C46E98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1288</Words>
  <Application>Microsoft Office PowerPoint</Application>
  <PresentationFormat>Widescreen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Pietersen</dc:creator>
  <cp:lastModifiedBy>Amy Pietersen</cp:lastModifiedBy>
  <cp:revision>16</cp:revision>
  <dcterms:created xsi:type="dcterms:W3CDTF">2023-11-20T10:37:01Z</dcterms:created>
  <dcterms:modified xsi:type="dcterms:W3CDTF">2024-02-13T15:33:34Z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0x01010059E5B78DEBED4F42B598D81390968A08</vt:lpwstr>
  </property>
</Properties>
</file>