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7" r:id="rId4"/>
    <p:sldId id="258" r:id="rId5"/>
    <p:sldId id="264" r:id="rId6"/>
    <p:sldId id="259" r:id="rId7"/>
    <p:sldId id="260" r:id="rId8"/>
    <p:sldId id="276" r:id="rId9"/>
    <p:sldId id="275" r:id="rId10"/>
    <p:sldId id="261" r:id="rId11"/>
    <p:sldId id="262" r:id="rId12"/>
    <p:sldId id="263" r:id="rId13"/>
    <p:sldId id="265" r:id="rId14"/>
    <p:sldId id="266" r:id="rId15"/>
    <p:sldId id="267" r:id="rId16"/>
    <p:sldId id="268" r:id="rId17"/>
    <p:sldId id="269" r:id="rId18"/>
    <p:sldId id="270" r:id="rId19"/>
    <p:sldId id="271" r:id="rId20"/>
    <p:sldId id="274" r:id="rId21"/>
    <p:sldId id="27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10E6-2ED8-90D4-99BC-EEC0575442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2E47A7C-1A10-14AC-6AA6-F7136A9EF0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ADCC6B7-698C-11B2-8242-BE525AAB0A8B}"/>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5" name="Footer Placeholder 4">
            <a:extLst>
              <a:ext uri="{FF2B5EF4-FFF2-40B4-BE49-F238E27FC236}">
                <a16:creationId xmlns:a16="http://schemas.microsoft.com/office/drawing/2014/main" id="{93A54832-A340-7167-62D5-6E1FCFD917E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33D4A5-EBCC-763C-151C-8A3B8A6DCB78}"/>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2552881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3401-03CB-F84B-FDF2-AB60651F3D11}"/>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A535E62-B91B-939C-4B6A-67BCD3AFB0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183B7C-03B0-82C8-F819-9C1DD7326DC8}"/>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5" name="Footer Placeholder 4">
            <a:extLst>
              <a:ext uri="{FF2B5EF4-FFF2-40B4-BE49-F238E27FC236}">
                <a16:creationId xmlns:a16="http://schemas.microsoft.com/office/drawing/2014/main" id="{DD1EF259-3475-F3BC-4BEA-B5594485740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2F89F29-B798-F14E-957D-99BCDE17DCE0}"/>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218803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62D57A-9C02-4661-C75B-79DB0EE7C2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B830BBA-D1DB-A403-1A4B-18549A89A2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07C445A-1CE1-D773-11B4-39BEBA035151}"/>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5" name="Footer Placeholder 4">
            <a:extLst>
              <a:ext uri="{FF2B5EF4-FFF2-40B4-BE49-F238E27FC236}">
                <a16:creationId xmlns:a16="http://schemas.microsoft.com/office/drawing/2014/main" id="{8076E973-3AC8-274B-F8EA-074EBF09A33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8ADA636-AD9B-5F4E-3ECE-231AF52514F7}"/>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166053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C6DE-427E-C004-D6CF-E6FBE169050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A80C143-A6EF-6642-FA8A-CCEF81CFD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46317A8-8F0A-D20C-3A83-59086E0B0ED9}"/>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5" name="Footer Placeholder 4">
            <a:extLst>
              <a:ext uri="{FF2B5EF4-FFF2-40B4-BE49-F238E27FC236}">
                <a16:creationId xmlns:a16="http://schemas.microsoft.com/office/drawing/2014/main" id="{C50AAFCE-037C-DE40-D742-EF9D4596DCE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DA3517-6E7E-84FF-487E-68E4A46D1863}"/>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222583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3412-9FCC-EC51-1210-72869F3E9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B377387-DAF1-DC68-A818-29C30A2D5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3D2E51-624F-0546-A11C-400406A24B90}"/>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5" name="Footer Placeholder 4">
            <a:extLst>
              <a:ext uri="{FF2B5EF4-FFF2-40B4-BE49-F238E27FC236}">
                <a16:creationId xmlns:a16="http://schemas.microsoft.com/office/drawing/2014/main" id="{C78559CB-D25C-ECFD-B642-B4ECFAB92B4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FC9C5D8-7E55-503B-55C6-0D52B39F8E52}"/>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208961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19F9-BC67-DEF5-4CBA-6DA38669A3B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517FA4B-FC61-4C88-2934-C31B1A27A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FB800C27-F5AC-282A-69D5-0B0E5589EF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7E7EDE96-6E16-D806-8461-E8F4227A3D71}"/>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6" name="Footer Placeholder 5">
            <a:extLst>
              <a:ext uri="{FF2B5EF4-FFF2-40B4-BE49-F238E27FC236}">
                <a16:creationId xmlns:a16="http://schemas.microsoft.com/office/drawing/2014/main" id="{863A330A-561A-9CF2-6758-109FCF72412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47010A5-D1D5-B49E-10BE-9E70F5B5ADFE}"/>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4522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E710-7769-C842-484B-A363C47E35B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1307E9D-C04F-DDCC-AE01-513F8F658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60EF1-B034-2C3B-6D9E-C90662619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BF46E266-FE18-26C6-D5AA-D38EE141A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384FD-0A82-1A3E-141D-A4C0135900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BB42C7D-494B-31CC-7B1B-5EBFB3CB00DD}"/>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8" name="Footer Placeholder 7">
            <a:extLst>
              <a:ext uri="{FF2B5EF4-FFF2-40B4-BE49-F238E27FC236}">
                <a16:creationId xmlns:a16="http://schemas.microsoft.com/office/drawing/2014/main" id="{C0695624-E295-5372-1ED9-EC42DA9590A0}"/>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D6C15098-189B-59C3-250C-88D698B04951}"/>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2497531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581D-DAE3-8878-C0CA-121C12F5600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4FC14C9A-570E-1533-4CDD-70F8DE8DBCE3}"/>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4" name="Footer Placeholder 3">
            <a:extLst>
              <a:ext uri="{FF2B5EF4-FFF2-40B4-BE49-F238E27FC236}">
                <a16:creationId xmlns:a16="http://schemas.microsoft.com/office/drawing/2014/main" id="{02E160B8-123E-DDA0-A6F4-42812F2FAD1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FB21D9E-AE2A-DBE5-7F28-32885A3A4A57}"/>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112022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DA24AA-1F21-0A7A-41F3-F756670E0E04}"/>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3" name="Footer Placeholder 2">
            <a:extLst>
              <a:ext uri="{FF2B5EF4-FFF2-40B4-BE49-F238E27FC236}">
                <a16:creationId xmlns:a16="http://schemas.microsoft.com/office/drawing/2014/main" id="{BF2805FA-3AD6-9A94-A241-47BA4F3BB9B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037425D-6797-CF27-94CC-82D010DD610F}"/>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243461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EAC1-DADB-54D3-1DC5-5F5B1A20B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BDC8C54-E7A3-FE81-33CE-148546D03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9B407D9-CC17-97A8-9F9F-4573F6561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0BA8-FEDF-9DE6-F3F5-1F8B5E467302}"/>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6" name="Footer Placeholder 5">
            <a:extLst>
              <a:ext uri="{FF2B5EF4-FFF2-40B4-BE49-F238E27FC236}">
                <a16:creationId xmlns:a16="http://schemas.microsoft.com/office/drawing/2014/main" id="{78F4384E-2880-A0B6-C5CE-82CB01C4D75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0182D74-897C-F3D9-83DF-DD141E505DCD}"/>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10776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78FC-2E08-A822-B7A1-1A85E46D1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DE706C3-89B2-4106-3C84-F83DB5D74C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6C3B0A3-1518-D94E-E1D6-41EC03595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15850-B785-2929-48B5-CC78CF1C40FD}"/>
              </a:ext>
            </a:extLst>
          </p:cNvPr>
          <p:cNvSpPr>
            <a:spLocks noGrp="1"/>
          </p:cNvSpPr>
          <p:nvPr>
            <p:ph type="dt" sz="half" idx="10"/>
          </p:nvPr>
        </p:nvSpPr>
        <p:spPr/>
        <p:txBody>
          <a:bodyPr/>
          <a:lstStyle/>
          <a:p>
            <a:fld id="{5C4D969F-D881-48A1-A0A3-27C5631705DD}" type="datetimeFigureOut">
              <a:rPr lang="en-ZA" smtClean="0"/>
              <a:t>2024/04/09</a:t>
            </a:fld>
            <a:endParaRPr lang="en-ZA"/>
          </a:p>
        </p:txBody>
      </p:sp>
      <p:sp>
        <p:nvSpPr>
          <p:cNvPr id="6" name="Footer Placeholder 5">
            <a:extLst>
              <a:ext uri="{FF2B5EF4-FFF2-40B4-BE49-F238E27FC236}">
                <a16:creationId xmlns:a16="http://schemas.microsoft.com/office/drawing/2014/main" id="{B11C826F-759A-6C12-8264-5C8576D3028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B9869A2-A163-25A3-73B2-D34A895DDE8A}"/>
              </a:ext>
            </a:extLst>
          </p:cNvPr>
          <p:cNvSpPr>
            <a:spLocks noGrp="1"/>
          </p:cNvSpPr>
          <p:nvPr>
            <p:ph type="sldNum" sz="quarter" idx="12"/>
          </p:nvPr>
        </p:nvSpPr>
        <p:spPr/>
        <p:txBody>
          <a:bodyPr/>
          <a:lstStyle/>
          <a:p>
            <a:fld id="{721D8EAF-F956-48AE-A827-17C748A353B3}" type="slidenum">
              <a:rPr lang="en-ZA" smtClean="0"/>
              <a:t>‹#›</a:t>
            </a:fld>
            <a:endParaRPr lang="en-ZA"/>
          </a:p>
        </p:txBody>
      </p:sp>
    </p:spTree>
    <p:extLst>
      <p:ext uri="{BB962C8B-B14F-4D97-AF65-F5344CB8AC3E}">
        <p14:creationId xmlns:p14="http://schemas.microsoft.com/office/powerpoint/2010/main" val="160127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93A0C-F753-38E5-4B00-B175ED82A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0373A95-8DB0-BEF5-D215-B7A79DBADE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97938BB-B34F-74FE-C50C-AB5F07B44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D969F-D881-48A1-A0A3-27C5631705DD}" type="datetimeFigureOut">
              <a:rPr lang="en-ZA" smtClean="0"/>
              <a:t>2024/04/09</a:t>
            </a:fld>
            <a:endParaRPr lang="en-ZA"/>
          </a:p>
        </p:txBody>
      </p:sp>
      <p:sp>
        <p:nvSpPr>
          <p:cNvPr id="5" name="Footer Placeholder 4">
            <a:extLst>
              <a:ext uri="{FF2B5EF4-FFF2-40B4-BE49-F238E27FC236}">
                <a16:creationId xmlns:a16="http://schemas.microsoft.com/office/drawing/2014/main" id="{E95E5007-9D1E-5CC6-4EC6-3998AF0C1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AAA884F-3B87-B17D-714C-13FD227BCB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D8EAF-F956-48AE-A827-17C748A353B3}" type="slidenum">
              <a:rPr lang="en-ZA" smtClean="0"/>
              <a:t>‹#›</a:t>
            </a:fld>
            <a:endParaRPr lang="en-ZA"/>
          </a:p>
        </p:txBody>
      </p:sp>
    </p:spTree>
    <p:extLst>
      <p:ext uri="{BB962C8B-B14F-4D97-AF65-F5344CB8AC3E}">
        <p14:creationId xmlns:p14="http://schemas.microsoft.com/office/powerpoint/2010/main" val="360590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3F7CE5-C9EB-7046-9BC4-F8F348446279}"/>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rgbClr val="FFFFFF"/>
                </a:solidFill>
                <a:latin typeface="+mj-lt"/>
                <a:ea typeface="+mj-ea"/>
                <a:cs typeface="+mj-cs"/>
              </a:rPr>
              <a:t>Demonstrate an understanding of the principles of the internet and the world-wide-web -</a:t>
            </a:r>
            <a:r>
              <a:rPr lang="en-US" sz="2800" b="1" kern="1200" dirty="0">
                <a:solidFill>
                  <a:srgbClr val="FFFFFF"/>
                </a:solidFill>
                <a:latin typeface="+mj-lt"/>
                <a:ea typeface="+mj-ea"/>
                <a:cs typeface="+mj-cs"/>
              </a:rPr>
              <a:t> </a:t>
            </a:r>
            <a:r>
              <a:rPr lang="en-US" sz="2800" kern="1200" dirty="0">
                <a:solidFill>
                  <a:srgbClr val="FFFFFF"/>
                </a:solidFill>
                <a:latin typeface="+mj-lt"/>
                <a:ea typeface="+mj-ea"/>
                <a:cs typeface="+mj-cs"/>
              </a:rPr>
              <a:t>115391</a:t>
            </a:r>
          </a:p>
        </p:txBody>
      </p:sp>
      <p:pic>
        <p:nvPicPr>
          <p:cNvPr id="5" name="Picture 4">
            <a:extLst>
              <a:ext uri="{FF2B5EF4-FFF2-40B4-BE49-F238E27FC236}">
                <a16:creationId xmlns:a16="http://schemas.microsoft.com/office/drawing/2014/main" id="{D7C102B8-1F8F-B802-6810-A9301D8B6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974969"/>
            <a:ext cx="6780700" cy="4905733"/>
          </a:xfrm>
          <a:prstGeom prst="rect">
            <a:avLst/>
          </a:prstGeom>
        </p:spPr>
      </p:pic>
    </p:spTree>
    <p:extLst>
      <p:ext uri="{BB962C8B-B14F-4D97-AF65-F5344CB8AC3E}">
        <p14:creationId xmlns:p14="http://schemas.microsoft.com/office/powerpoint/2010/main" val="66444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DA4DC7-E625-C434-01C3-55D3DC091D24}"/>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dirty="0">
                <a:latin typeface="+mj-lt"/>
                <a:ea typeface="+mj-ea"/>
                <a:cs typeface="+mj-cs"/>
              </a:rPr>
              <a:t>The World Wide Web (WWW)</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06412C-79E8-BAD3-C15A-700B2488E5BE}"/>
              </a:ext>
            </a:extLst>
          </p:cNvPr>
          <p:cNvSpPr txBox="1"/>
          <p:nvPr/>
        </p:nvSpPr>
        <p:spPr>
          <a:xfrm>
            <a:off x="257268" y="2260654"/>
            <a:ext cx="5331136" cy="432030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This menu-based system, which was originally envisioned as an internal document-management system, now organizes Internet resources throughout the world into a series of hypertext-linked menu pages.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Internet is global connection of networks while the Web is a collection of information. Internet is the infrastructure while the web is a service on top of it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globe with a cursor and a yellow rectangle with black text&#10;&#10;Description automatically generated">
            <a:extLst>
              <a:ext uri="{FF2B5EF4-FFF2-40B4-BE49-F238E27FC236}">
                <a16:creationId xmlns:a16="http://schemas.microsoft.com/office/drawing/2014/main" id="{0EC053CF-3BF5-AD04-1C75-6EF8B873AB96}"/>
              </a:ext>
            </a:extLst>
          </p:cNvPr>
          <p:cNvPicPr>
            <a:picLocks noChangeAspect="1"/>
          </p:cNvPicPr>
          <p:nvPr/>
        </p:nvPicPr>
        <p:blipFill rotWithShape="1">
          <a:blip r:embed="rId2">
            <a:extLst>
              <a:ext uri="{28A0092B-C50C-407E-A947-70E740481C1C}">
                <a14:useLocalDpi xmlns:a14="http://schemas.microsoft.com/office/drawing/2010/main" val="0"/>
              </a:ext>
            </a:extLst>
          </a:blip>
          <a:srcRect t="3062"/>
          <a:stretch/>
        </p:blipFill>
        <p:spPr>
          <a:xfrm>
            <a:off x="5977788" y="799352"/>
            <a:ext cx="5425410" cy="5259296"/>
          </a:xfrm>
          <a:prstGeom prst="rect">
            <a:avLst/>
          </a:prstGeom>
        </p:spPr>
      </p:pic>
    </p:spTree>
    <p:extLst>
      <p:ext uri="{BB962C8B-B14F-4D97-AF65-F5344CB8AC3E}">
        <p14:creationId xmlns:p14="http://schemas.microsoft.com/office/powerpoint/2010/main" val="138272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What is world wide web">
            <a:hlinkClick r:id="" action="ppaction://media"/>
            <a:extLst>
              <a:ext uri="{FF2B5EF4-FFF2-40B4-BE49-F238E27FC236}">
                <a16:creationId xmlns:a16="http://schemas.microsoft.com/office/drawing/2014/main" id="{64DFE297-E07D-C439-E3C3-866B5E5528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760" y="22861"/>
            <a:ext cx="11907520" cy="6697980"/>
          </a:xfrm>
          <a:prstGeom prst="rect">
            <a:avLst/>
          </a:prstGeom>
        </p:spPr>
      </p:pic>
    </p:spTree>
    <p:extLst>
      <p:ext uri="{BB962C8B-B14F-4D97-AF65-F5344CB8AC3E}">
        <p14:creationId xmlns:p14="http://schemas.microsoft.com/office/powerpoint/2010/main" val="19016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571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CD2654-FE19-BDAB-36E3-96B063DDAD4D}"/>
              </a:ext>
            </a:extLst>
          </p:cNvPr>
          <p:cNvSpPr txBox="1"/>
          <p:nvPr/>
        </p:nvSpPr>
        <p:spPr>
          <a:xfrm>
            <a:off x="218440" y="430704"/>
            <a:ext cx="1114044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a:t>Internet and Web Applications</a:t>
            </a:r>
          </a:p>
          <a:p>
            <a:r>
              <a:rPr lang="en-US" sz="2400" dirty="0"/>
              <a:t>The Internet has enabled a variety of technologies and services to emerge. Some of these are discussed in the following sections. </a:t>
            </a:r>
          </a:p>
        </p:txBody>
      </p:sp>
      <p:sp>
        <p:nvSpPr>
          <p:cNvPr id="5" name="TextBox 4">
            <a:extLst>
              <a:ext uri="{FF2B5EF4-FFF2-40B4-BE49-F238E27FC236}">
                <a16:creationId xmlns:a16="http://schemas.microsoft.com/office/drawing/2014/main" id="{F06D81FF-FA54-CC78-9464-B0A36991DEDB}"/>
              </a:ext>
            </a:extLst>
          </p:cNvPr>
          <p:cNvSpPr txBox="1"/>
          <p:nvPr/>
        </p:nvSpPr>
        <p:spPr>
          <a:xfrm>
            <a:off x="138335" y="2002944"/>
            <a:ext cx="1175512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dirty="0"/>
              <a:t>•Business Uses of the Web: </a:t>
            </a:r>
            <a:r>
              <a:rPr lang="en-US" sz="2400" dirty="0"/>
              <a:t>In 1991, the Commercial Internet Exchange (CIX) Association was established to allow businesses to connect to the Internet.</a:t>
            </a:r>
            <a:endParaRPr lang="en-ZA" sz="2400" dirty="0"/>
          </a:p>
        </p:txBody>
      </p:sp>
      <p:sp>
        <p:nvSpPr>
          <p:cNvPr id="7" name="TextBox 6">
            <a:extLst>
              <a:ext uri="{FF2B5EF4-FFF2-40B4-BE49-F238E27FC236}">
                <a16:creationId xmlns:a16="http://schemas.microsoft.com/office/drawing/2014/main" id="{19E6AE5F-303B-3680-5E11-54A318607D95}"/>
              </a:ext>
            </a:extLst>
          </p:cNvPr>
          <p:cNvSpPr txBox="1"/>
          <p:nvPr/>
        </p:nvSpPr>
        <p:spPr>
          <a:xfrm>
            <a:off x="138335" y="3294460"/>
            <a:ext cx="6629400"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t>•E-Mail, Instant Messaging, and Push Technology: </a:t>
            </a:r>
            <a:r>
              <a:rPr lang="en-US" sz="2400" dirty="0"/>
              <a:t>E-mail messages need not consist of simple text messages</a:t>
            </a:r>
            <a:endParaRPr lang="en-ZA" sz="2400" dirty="0"/>
          </a:p>
        </p:txBody>
      </p:sp>
      <p:sp>
        <p:nvSpPr>
          <p:cNvPr id="9" name="TextBox 8">
            <a:extLst>
              <a:ext uri="{FF2B5EF4-FFF2-40B4-BE49-F238E27FC236}">
                <a16:creationId xmlns:a16="http://schemas.microsoft.com/office/drawing/2014/main" id="{3DBB4B40-C57C-7D49-55DA-37A4153C591C}"/>
              </a:ext>
            </a:extLst>
          </p:cNvPr>
          <p:cNvSpPr txBox="1"/>
          <p:nvPr/>
        </p:nvSpPr>
        <p:spPr>
          <a:xfrm>
            <a:off x="218440" y="4866700"/>
            <a:ext cx="6200324"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dirty="0"/>
              <a:t>•Internet Cell Phones and Handheld Computers: </a:t>
            </a:r>
            <a:r>
              <a:rPr lang="en-US" sz="2400" dirty="0"/>
              <a:t>Increasingly, cell phones, handheld computers, and other devices are being connected to the Internet.</a:t>
            </a:r>
            <a:endParaRPr lang="en-ZA" sz="2400" dirty="0"/>
          </a:p>
        </p:txBody>
      </p:sp>
      <p:pic>
        <p:nvPicPr>
          <p:cNvPr id="10" name="Picture 9" descr="A comparison of computer screens&#10;&#10;Description automatically generated">
            <a:extLst>
              <a:ext uri="{FF2B5EF4-FFF2-40B4-BE49-F238E27FC236}">
                <a16:creationId xmlns:a16="http://schemas.microsoft.com/office/drawing/2014/main" id="{3378923A-10F1-A258-9006-2397175C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764" y="3429000"/>
            <a:ext cx="5634901" cy="3298478"/>
          </a:xfrm>
          <a:prstGeom prst="rect">
            <a:avLst/>
          </a:prstGeom>
          <a:ln>
            <a:noFill/>
          </a:ln>
          <a:effectLst>
            <a:softEdge rad="112500"/>
          </a:effectLst>
        </p:spPr>
      </p:pic>
    </p:spTree>
    <p:extLst>
      <p:ext uri="{BB962C8B-B14F-4D97-AF65-F5344CB8AC3E}">
        <p14:creationId xmlns:p14="http://schemas.microsoft.com/office/powerpoint/2010/main" val="162149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19EE3-8578-2630-5D15-334306A23ABE}"/>
              </a:ext>
            </a:extLst>
          </p:cNvPr>
          <p:cNvSpPr txBox="1"/>
          <p:nvPr/>
        </p:nvSpPr>
        <p:spPr>
          <a:xfrm>
            <a:off x="487680" y="413435"/>
            <a:ext cx="1129792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a:t>•Career Information and Job Searching: </a:t>
            </a:r>
            <a:r>
              <a:rPr lang="en-US" sz="2400" dirty="0"/>
              <a:t>The Internet is an excellent source of job-related information</a:t>
            </a:r>
            <a:endParaRPr lang="en-ZA" sz="2400" dirty="0"/>
          </a:p>
        </p:txBody>
      </p:sp>
      <p:sp>
        <p:nvSpPr>
          <p:cNvPr id="5" name="TextBox 4">
            <a:extLst>
              <a:ext uri="{FF2B5EF4-FFF2-40B4-BE49-F238E27FC236}">
                <a16:creationId xmlns:a16="http://schemas.microsoft.com/office/drawing/2014/main" id="{1561DAEB-D958-DE62-B700-2B4B156507C8}"/>
              </a:ext>
            </a:extLst>
          </p:cNvPr>
          <p:cNvSpPr txBox="1"/>
          <p:nvPr/>
        </p:nvSpPr>
        <p:spPr>
          <a:xfrm>
            <a:off x="487680" y="1616055"/>
            <a:ext cx="1150112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a:t>•Telnet and FTP: </a:t>
            </a:r>
            <a:r>
              <a:rPr lang="en-US" sz="2400" dirty="0"/>
              <a:t>Telnet is a terminal emulation protocol that enables you to log on to other computers on the Internet to gain access to their publicly available files.</a:t>
            </a:r>
            <a:endParaRPr lang="en-ZA" sz="2400" dirty="0"/>
          </a:p>
        </p:txBody>
      </p:sp>
      <p:sp>
        <p:nvSpPr>
          <p:cNvPr id="7" name="TextBox 6">
            <a:extLst>
              <a:ext uri="{FF2B5EF4-FFF2-40B4-BE49-F238E27FC236}">
                <a16:creationId xmlns:a16="http://schemas.microsoft.com/office/drawing/2014/main" id="{3FD6BC45-80D6-57A5-E7D0-50CD7B3E71BF}"/>
              </a:ext>
            </a:extLst>
          </p:cNvPr>
          <p:cNvSpPr txBox="1"/>
          <p:nvPr/>
        </p:nvSpPr>
        <p:spPr>
          <a:xfrm>
            <a:off x="487680" y="2991396"/>
            <a:ext cx="1075944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dirty="0"/>
              <a:t>•Web Log (Blog), Video Log (Vlog), and Podcasting: </a:t>
            </a:r>
            <a:r>
              <a:rPr lang="en-US" sz="2400" dirty="0"/>
              <a:t>A Web log, also called a blog, is a Web site that people can create and use to write about their observations, experiences, and feelings on a wide range of topics. </a:t>
            </a:r>
            <a:endParaRPr lang="en-ZA" sz="2400" dirty="0"/>
          </a:p>
        </p:txBody>
      </p:sp>
      <p:sp>
        <p:nvSpPr>
          <p:cNvPr id="9" name="TextBox 8">
            <a:extLst>
              <a:ext uri="{FF2B5EF4-FFF2-40B4-BE49-F238E27FC236}">
                <a16:creationId xmlns:a16="http://schemas.microsoft.com/office/drawing/2014/main" id="{51D38500-7721-B308-F9F8-96301551FE0F}"/>
              </a:ext>
            </a:extLst>
          </p:cNvPr>
          <p:cNvSpPr txBox="1"/>
          <p:nvPr/>
        </p:nvSpPr>
        <p:spPr>
          <a:xfrm>
            <a:off x="396240" y="4826446"/>
            <a:ext cx="10637520"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t>•Usenet and Newsgroups: </a:t>
            </a:r>
            <a:r>
              <a:rPr lang="en-US" sz="2400" dirty="0"/>
              <a:t>Usenet is an older technology that uses e-mail to provide a centralized news service.</a:t>
            </a:r>
            <a:endParaRPr lang="en-ZA" sz="2400" dirty="0"/>
          </a:p>
        </p:txBody>
      </p:sp>
    </p:spTree>
    <p:extLst>
      <p:ext uri="{BB962C8B-B14F-4D97-AF65-F5344CB8AC3E}">
        <p14:creationId xmlns:p14="http://schemas.microsoft.com/office/powerpoint/2010/main" val="304218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A7BF9-FEBA-2583-7295-0E25D392C2C0}"/>
              </a:ext>
            </a:extLst>
          </p:cNvPr>
          <p:cNvSpPr txBox="1"/>
          <p:nvPr/>
        </p:nvSpPr>
        <p:spPr>
          <a:xfrm>
            <a:off x="355600" y="416619"/>
            <a:ext cx="907288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dirty="0"/>
              <a:t>•Chat Rooms: </a:t>
            </a:r>
            <a:r>
              <a:rPr lang="en-US" sz="2400" dirty="0"/>
              <a:t>A chat room is a facility that enables two or more people to engage in interactive “conversations” over the Internet.</a:t>
            </a:r>
            <a:endParaRPr lang="en-ZA" sz="2400" dirty="0"/>
          </a:p>
        </p:txBody>
      </p:sp>
      <p:sp>
        <p:nvSpPr>
          <p:cNvPr id="5" name="TextBox 4">
            <a:extLst>
              <a:ext uri="{FF2B5EF4-FFF2-40B4-BE49-F238E27FC236}">
                <a16:creationId xmlns:a16="http://schemas.microsoft.com/office/drawing/2014/main" id="{34851731-2B07-34C8-D8A5-FEC532AD2346}"/>
              </a:ext>
            </a:extLst>
          </p:cNvPr>
          <p:cNvSpPr txBox="1"/>
          <p:nvPr/>
        </p:nvSpPr>
        <p:spPr>
          <a:xfrm>
            <a:off x="205740" y="1562576"/>
            <a:ext cx="11277600"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t>•Content Streaming: </a:t>
            </a:r>
            <a:r>
              <a:rPr lang="en-US" sz="2400" dirty="0"/>
              <a:t>Content streaming is a method for transferring multimedia files, radio broadcasts, and other content over the Internet so that the data stream of voice and pictures plays more or less continuously, without a break, or with very few breaks.</a:t>
            </a:r>
            <a:endParaRPr lang="en-ZA" sz="2400" dirty="0"/>
          </a:p>
        </p:txBody>
      </p:sp>
      <p:sp>
        <p:nvSpPr>
          <p:cNvPr id="7" name="TextBox 6">
            <a:extLst>
              <a:ext uri="{FF2B5EF4-FFF2-40B4-BE49-F238E27FC236}">
                <a16:creationId xmlns:a16="http://schemas.microsoft.com/office/drawing/2014/main" id="{2FB7CF4D-41F5-068D-BAC1-8E87D9ACB4AD}"/>
              </a:ext>
            </a:extLst>
          </p:cNvPr>
          <p:cNvSpPr txBox="1"/>
          <p:nvPr/>
        </p:nvSpPr>
        <p:spPr>
          <a:xfrm>
            <a:off x="205740" y="3077865"/>
            <a:ext cx="11597640"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b="1" dirty="0"/>
              <a:t>•Shopping on the Web: </a:t>
            </a:r>
            <a:r>
              <a:rPr lang="en-US" sz="2400" dirty="0"/>
              <a:t>You can shop for almost anything over the Internet, including books, clothes, cars, computers, medications, etc.</a:t>
            </a:r>
            <a:endParaRPr lang="en-ZA" sz="2400" dirty="0"/>
          </a:p>
        </p:txBody>
      </p:sp>
      <p:sp>
        <p:nvSpPr>
          <p:cNvPr id="9" name="TextBox 8">
            <a:extLst>
              <a:ext uri="{FF2B5EF4-FFF2-40B4-BE49-F238E27FC236}">
                <a16:creationId xmlns:a16="http://schemas.microsoft.com/office/drawing/2014/main" id="{2FE6103B-45E2-7337-A063-D68943B700F7}"/>
              </a:ext>
            </a:extLst>
          </p:cNvPr>
          <p:cNvSpPr txBox="1"/>
          <p:nvPr/>
        </p:nvSpPr>
        <p:spPr>
          <a:xfrm>
            <a:off x="111760" y="4223822"/>
            <a:ext cx="913130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a:t>•Web Auctions: </a:t>
            </a:r>
            <a:r>
              <a:rPr lang="en-US" sz="2400" dirty="0"/>
              <a:t>A Web auction is a way to connect buyers and sellers.</a:t>
            </a:r>
            <a:endParaRPr lang="en-ZA" sz="2400" dirty="0"/>
          </a:p>
        </p:txBody>
      </p:sp>
      <p:sp>
        <p:nvSpPr>
          <p:cNvPr id="10" name="TextBox 9">
            <a:extLst>
              <a:ext uri="{FF2B5EF4-FFF2-40B4-BE49-F238E27FC236}">
                <a16:creationId xmlns:a16="http://schemas.microsoft.com/office/drawing/2014/main" id="{7233D14D-79DC-E207-9F8F-A5E3E1BF6392}"/>
              </a:ext>
            </a:extLst>
          </p:cNvPr>
          <p:cNvSpPr txBox="1"/>
          <p:nvPr/>
        </p:nvSpPr>
        <p:spPr>
          <a:xfrm>
            <a:off x="111760" y="5156729"/>
            <a:ext cx="1169162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a:t>•Music, Radio, Video, and TV on the Internet: </a:t>
            </a:r>
            <a:r>
              <a:rPr lang="en-US" sz="2400" dirty="0"/>
              <a:t>Music, radio, and video are hot growth areas on the Internet</a:t>
            </a:r>
            <a:endParaRPr lang="en-ZA" sz="2400" dirty="0"/>
          </a:p>
        </p:txBody>
      </p:sp>
    </p:spTree>
    <p:extLst>
      <p:ext uri="{BB962C8B-B14F-4D97-AF65-F5344CB8AC3E}">
        <p14:creationId xmlns:p14="http://schemas.microsoft.com/office/powerpoint/2010/main" val="69792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9022C-DD61-6238-BFF8-358FCD2A83E1}"/>
              </a:ext>
            </a:extLst>
          </p:cNvPr>
          <p:cNvSpPr txBox="1"/>
          <p:nvPr/>
        </p:nvSpPr>
        <p:spPr>
          <a:xfrm>
            <a:off x="132080" y="334899"/>
            <a:ext cx="1129792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a:t>•Office on the Web: </a:t>
            </a:r>
            <a:r>
              <a:rPr lang="en-US" sz="2400" dirty="0"/>
              <a:t>An Internet office is a Web site that contains a person’s files, phone numbers, e-mail addresses, an appointment calendar, and more.</a:t>
            </a:r>
            <a:endParaRPr lang="en-ZA" sz="2400" dirty="0"/>
          </a:p>
        </p:txBody>
      </p:sp>
      <p:sp>
        <p:nvSpPr>
          <p:cNvPr id="7" name="TextBox 6">
            <a:extLst>
              <a:ext uri="{FF2B5EF4-FFF2-40B4-BE49-F238E27FC236}">
                <a16:creationId xmlns:a16="http://schemas.microsoft.com/office/drawing/2014/main" id="{6677D34F-50BA-F6A3-F9C0-EB51ABB2B934}"/>
              </a:ext>
            </a:extLst>
          </p:cNvPr>
          <p:cNvSpPr txBox="1"/>
          <p:nvPr/>
        </p:nvSpPr>
        <p:spPr>
          <a:xfrm>
            <a:off x="137160" y="1500647"/>
            <a:ext cx="1191768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dirty="0"/>
              <a:t>•Internet Sites in Three Dimensions: </a:t>
            </a:r>
            <a:r>
              <a:rPr lang="en-US" sz="2400" dirty="0"/>
              <a:t>Some Web sites offer three-dimensional views of places and products. </a:t>
            </a:r>
            <a:endParaRPr lang="en-ZA" sz="2400" dirty="0"/>
          </a:p>
        </p:txBody>
      </p:sp>
      <p:sp>
        <p:nvSpPr>
          <p:cNvPr id="9" name="TextBox 8">
            <a:extLst>
              <a:ext uri="{FF2B5EF4-FFF2-40B4-BE49-F238E27FC236}">
                <a16:creationId xmlns:a16="http://schemas.microsoft.com/office/drawing/2014/main" id="{F4A72BB7-1FAF-1A5B-FB44-4F0EAD877C38}"/>
              </a:ext>
            </a:extLst>
          </p:cNvPr>
          <p:cNvSpPr txBox="1"/>
          <p:nvPr/>
        </p:nvSpPr>
        <p:spPr>
          <a:xfrm>
            <a:off x="157480" y="2666395"/>
            <a:ext cx="11602720"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t>•Other Internet Services and Applications: </a:t>
            </a:r>
            <a:r>
              <a:rPr lang="en-US" sz="2400" dirty="0"/>
              <a:t>Other Internet services are constantly emerging. </a:t>
            </a:r>
            <a:endParaRPr lang="en-ZA" sz="2400" dirty="0"/>
          </a:p>
        </p:txBody>
      </p:sp>
      <p:pic>
        <p:nvPicPr>
          <p:cNvPr id="13" name="Picture 12" descr="A diagram of a computer network&#10;&#10;Description automatically generated">
            <a:extLst>
              <a:ext uri="{FF2B5EF4-FFF2-40B4-BE49-F238E27FC236}">
                <a16:creationId xmlns:a16="http://schemas.microsoft.com/office/drawing/2014/main" id="{40D774C7-593C-57A9-2B16-CDCFADAFC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5" y="3175911"/>
            <a:ext cx="9277350" cy="3512140"/>
          </a:xfrm>
          <a:prstGeom prst="rect">
            <a:avLst/>
          </a:prstGeom>
        </p:spPr>
      </p:pic>
    </p:spTree>
    <p:extLst>
      <p:ext uri="{BB962C8B-B14F-4D97-AF65-F5344CB8AC3E}">
        <p14:creationId xmlns:p14="http://schemas.microsoft.com/office/powerpoint/2010/main" val="3189980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7D5DA2-DEC7-E11E-EBC9-4FB0FB813803}"/>
              </a:ext>
            </a:extLst>
          </p:cNvPr>
          <p:cNvSpPr txBox="1"/>
          <p:nvPr/>
        </p:nvSpPr>
        <p:spPr>
          <a:xfrm>
            <a:off x="2098040" y="302694"/>
            <a:ext cx="7995920" cy="461665"/>
          </a:xfrm>
          <a:prstGeom prst="rect">
            <a:avLst/>
          </a:prstGeom>
          <a:noFill/>
        </p:spPr>
        <p:txBody>
          <a:bodyPr wrap="square">
            <a:spAutoFit/>
          </a:bodyPr>
          <a:lstStyle/>
          <a:p>
            <a:r>
              <a:rPr lang="en-US" sz="2400" b="1" dirty="0"/>
              <a:t>Application of World-Wide Web in intranet and extranet</a:t>
            </a:r>
            <a:endParaRPr lang="en-ZA" sz="2400" b="1" dirty="0"/>
          </a:p>
        </p:txBody>
      </p:sp>
      <p:sp>
        <p:nvSpPr>
          <p:cNvPr id="5" name="TextBox 4">
            <a:extLst>
              <a:ext uri="{FF2B5EF4-FFF2-40B4-BE49-F238E27FC236}">
                <a16:creationId xmlns:a16="http://schemas.microsoft.com/office/drawing/2014/main" id="{ED5222A2-CED3-EB3C-ADBC-1F95BC7B0E5B}"/>
              </a:ext>
            </a:extLst>
          </p:cNvPr>
          <p:cNvSpPr txBox="1"/>
          <p:nvPr/>
        </p:nvSpPr>
        <p:spPr>
          <a:xfrm>
            <a:off x="330200" y="989151"/>
            <a:ext cx="11531600" cy="1200329"/>
          </a:xfrm>
          <a:prstGeom prst="rect">
            <a:avLst/>
          </a:prstGeom>
          <a:noFill/>
        </p:spPr>
        <p:txBody>
          <a:bodyPr wrap="square">
            <a:spAutoFit/>
          </a:bodyPr>
          <a:lstStyle/>
          <a:p>
            <a:r>
              <a:rPr lang="en-US" sz="2400" b="1" dirty="0"/>
              <a:t>•An intranet </a:t>
            </a:r>
            <a:r>
              <a:rPr lang="en-US" sz="2400" dirty="0"/>
              <a:t>is an internal corporate network built using Internet and World Wide Web standards and products. Employees of an organisation use it to gain access to corporate information</a:t>
            </a:r>
            <a:endParaRPr lang="en-ZA" sz="2400" dirty="0"/>
          </a:p>
        </p:txBody>
      </p:sp>
      <p:sp>
        <p:nvSpPr>
          <p:cNvPr id="7" name="TextBox 6">
            <a:extLst>
              <a:ext uri="{FF2B5EF4-FFF2-40B4-BE49-F238E27FC236}">
                <a16:creationId xmlns:a16="http://schemas.microsoft.com/office/drawing/2014/main" id="{B81E3197-E791-ADF9-B1C0-F4B2DB177EC3}"/>
              </a:ext>
            </a:extLst>
          </p:cNvPr>
          <p:cNvSpPr txBox="1"/>
          <p:nvPr/>
        </p:nvSpPr>
        <p:spPr>
          <a:xfrm>
            <a:off x="452120" y="5431244"/>
            <a:ext cx="11409680" cy="1200329"/>
          </a:xfrm>
          <a:prstGeom prst="rect">
            <a:avLst/>
          </a:prstGeom>
          <a:noFill/>
        </p:spPr>
        <p:txBody>
          <a:bodyPr wrap="square">
            <a:spAutoFit/>
          </a:bodyPr>
          <a:lstStyle/>
          <a:p>
            <a:r>
              <a:rPr lang="en-US" sz="2400" b="1" dirty="0"/>
              <a:t>•An extranet </a:t>
            </a:r>
            <a:r>
              <a:rPr lang="en-US" sz="2400" dirty="0"/>
              <a:t>extends selected resources of an intranet out to a group of its customers, suppliers, or other business partners. Like an intranet, it is based on Web technologies; however, its security and performance concerns are different.</a:t>
            </a:r>
            <a:endParaRPr lang="en-ZA" sz="2400" dirty="0"/>
          </a:p>
        </p:txBody>
      </p:sp>
      <p:pic>
        <p:nvPicPr>
          <p:cNvPr id="9" name="Picture 8">
            <a:extLst>
              <a:ext uri="{FF2B5EF4-FFF2-40B4-BE49-F238E27FC236}">
                <a16:creationId xmlns:a16="http://schemas.microsoft.com/office/drawing/2014/main" id="{7923C630-C824-8B16-9DDD-A53AFA7090D8}"/>
              </a:ext>
            </a:extLst>
          </p:cNvPr>
          <p:cNvPicPr>
            <a:picLocks noChangeAspect="1"/>
          </p:cNvPicPr>
          <p:nvPr/>
        </p:nvPicPr>
        <p:blipFill rotWithShape="1">
          <a:blip r:embed="rId2"/>
          <a:srcRect l="1676" t="9532" r="3417" b="4167"/>
          <a:stretch/>
        </p:blipFill>
        <p:spPr>
          <a:xfrm>
            <a:off x="238760" y="2328543"/>
            <a:ext cx="5080000" cy="2854960"/>
          </a:xfrm>
          <a:prstGeom prst="rect">
            <a:avLst/>
          </a:prstGeom>
        </p:spPr>
      </p:pic>
      <p:pic>
        <p:nvPicPr>
          <p:cNvPr id="13" name="Picture 12" descr="A diagram of a diagram&#10;&#10;Description automatically generated">
            <a:extLst>
              <a:ext uri="{FF2B5EF4-FFF2-40B4-BE49-F238E27FC236}">
                <a16:creationId xmlns:a16="http://schemas.microsoft.com/office/drawing/2014/main" id="{C1B4A14F-1822-AE68-7DDD-F654D486DEC0}"/>
              </a:ext>
            </a:extLst>
          </p:cNvPr>
          <p:cNvPicPr>
            <a:picLocks noChangeAspect="1"/>
          </p:cNvPicPr>
          <p:nvPr/>
        </p:nvPicPr>
        <p:blipFill rotWithShape="1">
          <a:blip r:embed="rId3">
            <a:extLst>
              <a:ext uri="{28A0092B-C50C-407E-A947-70E740481C1C}">
                <a14:useLocalDpi xmlns:a14="http://schemas.microsoft.com/office/drawing/2010/main" val="0"/>
              </a:ext>
            </a:extLst>
          </a:blip>
          <a:srcRect b="8862"/>
          <a:stretch/>
        </p:blipFill>
        <p:spPr>
          <a:xfrm>
            <a:off x="5786011" y="2065610"/>
            <a:ext cx="6167229" cy="3117893"/>
          </a:xfrm>
          <a:prstGeom prst="rect">
            <a:avLst/>
          </a:prstGeom>
        </p:spPr>
      </p:pic>
    </p:spTree>
    <p:extLst>
      <p:ext uri="{BB962C8B-B14F-4D97-AF65-F5344CB8AC3E}">
        <p14:creationId xmlns:p14="http://schemas.microsoft.com/office/powerpoint/2010/main" val="2353454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824A9-537E-48FD-C824-0F315AA6487F}"/>
              </a:ext>
            </a:extLst>
          </p:cNvPr>
          <p:cNvSpPr txBox="1"/>
          <p:nvPr/>
        </p:nvSpPr>
        <p:spPr>
          <a:xfrm>
            <a:off x="2499360" y="328414"/>
            <a:ext cx="7518400" cy="769441"/>
          </a:xfrm>
          <a:prstGeom prst="rect">
            <a:avLst/>
          </a:prstGeom>
          <a:noFill/>
        </p:spPr>
        <p:txBody>
          <a:bodyPr wrap="square">
            <a:spAutoFit/>
          </a:bodyPr>
          <a:lstStyle/>
          <a:p>
            <a:r>
              <a:rPr lang="en-US" sz="4400" b="1" dirty="0"/>
              <a:t>Modems, Browsers and ISPs</a:t>
            </a:r>
            <a:endParaRPr lang="en-ZA" sz="4400" b="1" dirty="0"/>
          </a:p>
        </p:txBody>
      </p:sp>
      <p:sp>
        <p:nvSpPr>
          <p:cNvPr id="7" name="TextBox 6">
            <a:extLst>
              <a:ext uri="{FF2B5EF4-FFF2-40B4-BE49-F238E27FC236}">
                <a16:creationId xmlns:a16="http://schemas.microsoft.com/office/drawing/2014/main" id="{A440B0DC-6A0A-3CD9-4719-CBDCB3B7EB78}"/>
              </a:ext>
            </a:extLst>
          </p:cNvPr>
          <p:cNvSpPr txBox="1"/>
          <p:nvPr/>
        </p:nvSpPr>
        <p:spPr>
          <a:xfrm>
            <a:off x="172720" y="1238133"/>
            <a:ext cx="11308080" cy="1569660"/>
          </a:xfrm>
          <a:prstGeom prst="rect">
            <a:avLst/>
          </a:prstGeom>
          <a:noFill/>
        </p:spPr>
        <p:txBody>
          <a:bodyPr wrap="square">
            <a:spAutoFit/>
          </a:bodyPr>
          <a:lstStyle/>
          <a:p>
            <a:r>
              <a:rPr lang="en-US" sz="2400" b="1" dirty="0"/>
              <a:t>What is a modem?</a:t>
            </a:r>
          </a:p>
          <a:p>
            <a:r>
              <a:rPr lang="en-US" sz="2400" dirty="0"/>
              <a:t>•A modem is a device that converts a computer's outgoing data to a format that can be transferred via telephone lines. Modems can also convert incoming data so the computer can read it. </a:t>
            </a:r>
          </a:p>
        </p:txBody>
      </p:sp>
      <p:sp>
        <p:nvSpPr>
          <p:cNvPr id="10" name="TextBox 9">
            <a:extLst>
              <a:ext uri="{FF2B5EF4-FFF2-40B4-BE49-F238E27FC236}">
                <a16:creationId xmlns:a16="http://schemas.microsoft.com/office/drawing/2014/main" id="{3ED0524E-A56F-9A87-69D9-E78461F7A182}"/>
              </a:ext>
            </a:extLst>
          </p:cNvPr>
          <p:cNvSpPr txBox="1"/>
          <p:nvPr/>
        </p:nvSpPr>
        <p:spPr>
          <a:xfrm>
            <a:off x="172720" y="5329257"/>
            <a:ext cx="10850880" cy="1200329"/>
          </a:xfrm>
          <a:prstGeom prst="rect">
            <a:avLst/>
          </a:prstGeom>
          <a:noFill/>
        </p:spPr>
        <p:txBody>
          <a:bodyPr wrap="square">
            <a:spAutoFit/>
          </a:bodyPr>
          <a:lstStyle/>
          <a:p>
            <a:r>
              <a:rPr lang="en-US" sz="2400" b="1" dirty="0"/>
              <a:t>What is a web browser?</a:t>
            </a:r>
          </a:p>
          <a:p>
            <a:r>
              <a:rPr lang="en-US" sz="2400" dirty="0"/>
              <a:t>•Remember, along with a computer equipped with a modem, you need a piece of software called a web browser to navigate the Web.  </a:t>
            </a:r>
            <a:endParaRPr lang="en-ZA" sz="2400" dirty="0"/>
          </a:p>
        </p:txBody>
      </p:sp>
      <p:pic>
        <p:nvPicPr>
          <p:cNvPr id="14" name="Picture 13">
            <a:extLst>
              <a:ext uri="{FF2B5EF4-FFF2-40B4-BE49-F238E27FC236}">
                <a16:creationId xmlns:a16="http://schemas.microsoft.com/office/drawing/2014/main" id="{1185D64C-9AD2-779E-3CE8-8717E3BCEFE7}"/>
              </a:ext>
            </a:extLst>
          </p:cNvPr>
          <p:cNvPicPr>
            <a:picLocks noChangeAspect="1"/>
          </p:cNvPicPr>
          <p:nvPr/>
        </p:nvPicPr>
        <p:blipFill rotWithShape="1">
          <a:blip r:embed="rId2"/>
          <a:srcRect l="3327" t="9564" r="4945" b="18742"/>
          <a:stretch/>
        </p:blipFill>
        <p:spPr>
          <a:xfrm>
            <a:off x="2633945" y="2612569"/>
            <a:ext cx="9050055" cy="2377439"/>
          </a:xfrm>
          <a:prstGeom prst="rect">
            <a:avLst/>
          </a:prstGeom>
          <a:ln>
            <a:noFill/>
          </a:ln>
          <a:effectLst>
            <a:softEdge rad="112500"/>
          </a:effectLst>
        </p:spPr>
      </p:pic>
    </p:spTree>
    <p:extLst>
      <p:ext uri="{BB962C8B-B14F-4D97-AF65-F5344CB8AC3E}">
        <p14:creationId xmlns:p14="http://schemas.microsoft.com/office/powerpoint/2010/main" val="411584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0B1540-7715-8C66-B0CE-96634B9EB3E6}"/>
              </a:ext>
            </a:extLst>
          </p:cNvPr>
          <p:cNvSpPr txBox="1"/>
          <p:nvPr/>
        </p:nvSpPr>
        <p:spPr>
          <a:xfrm>
            <a:off x="101600" y="3884972"/>
            <a:ext cx="11602720" cy="1569660"/>
          </a:xfrm>
          <a:prstGeom prst="rect">
            <a:avLst/>
          </a:prstGeom>
          <a:noFill/>
        </p:spPr>
        <p:txBody>
          <a:bodyPr wrap="square">
            <a:spAutoFit/>
          </a:bodyPr>
          <a:lstStyle/>
          <a:p>
            <a:r>
              <a:rPr lang="en-US" sz="2400" b="1" dirty="0"/>
              <a:t>Internet Service Providers</a:t>
            </a:r>
          </a:p>
          <a:p>
            <a:r>
              <a:rPr lang="en-US" sz="2400" dirty="0"/>
              <a:t>To access the Internet, you need a computer equipped with a modem and web browser, but you'll also need an ISP. </a:t>
            </a:r>
          </a:p>
          <a:p>
            <a:r>
              <a:rPr lang="en-US" sz="2400" dirty="0"/>
              <a:t>Internet Service Providers (ISPs) are companies that provide access to the Internet. </a:t>
            </a:r>
          </a:p>
        </p:txBody>
      </p:sp>
      <p:pic>
        <p:nvPicPr>
          <p:cNvPr id="4" name="Picture 3">
            <a:extLst>
              <a:ext uri="{FF2B5EF4-FFF2-40B4-BE49-F238E27FC236}">
                <a16:creationId xmlns:a16="http://schemas.microsoft.com/office/drawing/2014/main" id="{DBEC1CDC-91AB-1D4C-4C63-BB720E8783DA}"/>
              </a:ext>
            </a:extLst>
          </p:cNvPr>
          <p:cNvPicPr>
            <a:picLocks noChangeAspect="1"/>
          </p:cNvPicPr>
          <p:nvPr/>
        </p:nvPicPr>
        <p:blipFill rotWithShape="1">
          <a:blip r:embed="rId2">
            <a:extLst>
              <a:ext uri="{28A0092B-C50C-407E-A947-70E740481C1C}">
                <a14:useLocalDpi xmlns:a14="http://schemas.microsoft.com/office/drawing/2010/main" val="0"/>
              </a:ext>
            </a:extLst>
          </a:blip>
          <a:srcRect l="2065" t="10842" r="2650" b="13838"/>
          <a:stretch/>
        </p:blipFill>
        <p:spPr>
          <a:xfrm>
            <a:off x="2448560" y="131678"/>
            <a:ext cx="7122160" cy="3753294"/>
          </a:xfrm>
          <a:prstGeom prst="rect">
            <a:avLst/>
          </a:prstGeom>
        </p:spPr>
      </p:pic>
      <p:sp>
        <p:nvSpPr>
          <p:cNvPr id="5" name="TextBox 4">
            <a:extLst>
              <a:ext uri="{FF2B5EF4-FFF2-40B4-BE49-F238E27FC236}">
                <a16:creationId xmlns:a16="http://schemas.microsoft.com/office/drawing/2014/main" id="{A66ABB33-671C-8AB0-3203-668BD1E835FF}"/>
              </a:ext>
            </a:extLst>
          </p:cNvPr>
          <p:cNvSpPr txBox="1"/>
          <p:nvPr/>
        </p:nvSpPr>
        <p:spPr>
          <a:xfrm>
            <a:off x="1727200" y="6058033"/>
            <a:ext cx="8747760" cy="400110"/>
          </a:xfrm>
          <a:prstGeom prst="rect">
            <a:avLst/>
          </a:prstGeom>
          <a:noFill/>
        </p:spPr>
        <p:txBody>
          <a:bodyPr wrap="square">
            <a:spAutoFit/>
          </a:bodyPr>
          <a:lstStyle/>
          <a:p>
            <a:r>
              <a:rPr lang="en-US" sz="2000" b="1" dirty="0">
                <a:highlight>
                  <a:srgbClr val="FFFF00"/>
                </a:highlight>
              </a:rPr>
              <a:t>In South Africa, Telkom SA, Vodacom, MTN, Afrihost, Cool Ideas, and Web Africa </a:t>
            </a:r>
            <a:endParaRPr lang="en-ZA" sz="2000" b="1" dirty="0">
              <a:highlight>
                <a:srgbClr val="FFFF00"/>
              </a:highlight>
            </a:endParaRPr>
          </a:p>
        </p:txBody>
      </p:sp>
    </p:spTree>
    <p:extLst>
      <p:ext uri="{BB962C8B-B14F-4D97-AF65-F5344CB8AC3E}">
        <p14:creationId xmlns:p14="http://schemas.microsoft.com/office/powerpoint/2010/main" val="140370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9CF8FE-BE84-ABA5-2124-C25E63710C5C}"/>
              </a:ext>
            </a:extLst>
          </p:cNvPr>
          <p:cNvSpPr txBox="1"/>
          <p:nvPr/>
        </p:nvSpPr>
        <p:spPr>
          <a:xfrm>
            <a:off x="91440" y="126782"/>
            <a:ext cx="11704320" cy="2308324"/>
          </a:xfrm>
          <a:prstGeom prst="rect">
            <a:avLst/>
          </a:prstGeom>
          <a:noFill/>
        </p:spPr>
        <p:txBody>
          <a:bodyPr wrap="square">
            <a:spAutoFit/>
          </a:bodyPr>
          <a:lstStyle/>
          <a:p>
            <a:r>
              <a:rPr lang="en-ZA" sz="2400" b="1" dirty="0"/>
              <a:t>Bandwidth - </a:t>
            </a:r>
            <a:r>
              <a:rPr lang="en-US" sz="2400" b="1" dirty="0"/>
              <a:t>The Need for Speed</a:t>
            </a:r>
          </a:p>
          <a:p>
            <a:r>
              <a:rPr lang="en-US" sz="2400" dirty="0"/>
              <a:t>If you surf the Web frequently, you are probably used to waiting, and waiting, and waiting some more. </a:t>
            </a:r>
          </a:p>
          <a:p>
            <a:r>
              <a:rPr lang="en-US" sz="2400" dirty="0"/>
              <a:t>Slow Internet access means some users are unable to access certain web pages, especially those loaded with graphics, sound, and video. So, to access the latest web technologies, users need more speed. </a:t>
            </a:r>
          </a:p>
        </p:txBody>
      </p:sp>
      <p:sp>
        <p:nvSpPr>
          <p:cNvPr id="5" name="TextBox 4">
            <a:extLst>
              <a:ext uri="{FF2B5EF4-FFF2-40B4-BE49-F238E27FC236}">
                <a16:creationId xmlns:a16="http://schemas.microsoft.com/office/drawing/2014/main" id="{3664CE53-0A4C-2E2B-1D94-AA527ED59689}"/>
              </a:ext>
            </a:extLst>
          </p:cNvPr>
          <p:cNvSpPr txBox="1"/>
          <p:nvPr/>
        </p:nvSpPr>
        <p:spPr>
          <a:xfrm>
            <a:off x="6441440" y="3642360"/>
            <a:ext cx="5588000" cy="1938992"/>
          </a:xfrm>
          <a:prstGeom prst="rect">
            <a:avLst/>
          </a:prstGeom>
          <a:noFill/>
        </p:spPr>
        <p:txBody>
          <a:bodyPr wrap="square">
            <a:spAutoFit/>
          </a:bodyPr>
          <a:lstStyle/>
          <a:p>
            <a:r>
              <a:rPr lang="en-US" sz="2400" dirty="0"/>
              <a:t>A fast modem doesn't ensure fast transmission rates. Fast data transmission often depends on bandwidth.</a:t>
            </a:r>
          </a:p>
          <a:p>
            <a:r>
              <a:rPr lang="en-US" sz="2400" dirty="0"/>
              <a:t>Bandwidth is the amount of data actually being sent through a network circuit. </a:t>
            </a:r>
          </a:p>
        </p:txBody>
      </p:sp>
      <p:pic>
        <p:nvPicPr>
          <p:cNvPr id="7" name="Picture 6" descr="A person holding a blue object&#10;&#10;Description automatically generated with medium confidence">
            <a:extLst>
              <a:ext uri="{FF2B5EF4-FFF2-40B4-BE49-F238E27FC236}">
                <a16:creationId xmlns:a16="http://schemas.microsoft.com/office/drawing/2014/main" id="{363BC010-4B06-14EF-CF43-6BC69A1E1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 y="2787568"/>
            <a:ext cx="5882640" cy="3921761"/>
          </a:xfrm>
          <a:prstGeom prst="rect">
            <a:avLst/>
          </a:prstGeom>
          <a:ln>
            <a:noFill/>
          </a:ln>
          <a:effectLst>
            <a:softEdge rad="112500"/>
          </a:effectLst>
        </p:spPr>
      </p:pic>
    </p:spTree>
    <p:extLst>
      <p:ext uri="{BB962C8B-B14F-4D97-AF65-F5344CB8AC3E}">
        <p14:creationId xmlns:p14="http://schemas.microsoft.com/office/powerpoint/2010/main" val="136426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F8CFE7-EA21-14CA-3BA5-3AA05C1948EF}"/>
              </a:ext>
            </a:extLst>
          </p:cNvPr>
          <p:cNvSpPr txBox="1"/>
          <p:nvPr/>
        </p:nvSpPr>
        <p:spPr>
          <a:xfrm>
            <a:off x="2519680" y="460494"/>
            <a:ext cx="4826000" cy="558743"/>
          </a:xfrm>
          <a:prstGeom prst="rect">
            <a:avLst/>
          </a:prstGeom>
          <a:noFill/>
        </p:spPr>
        <p:txBody>
          <a:bodyPr wrap="square">
            <a:spAutoFit/>
          </a:bodyPr>
          <a:lstStyle/>
          <a:p>
            <a:pPr marR="222250">
              <a:lnSpc>
                <a:spcPct val="115000"/>
              </a:lnSpc>
              <a:spcAft>
                <a:spcPts val="1000"/>
              </a:spcAft>
            </a:pPr>
            <a:r>
              <a:rPr lang="en-ZA" sz="2800" b="1" dirty="0">
                <a:solidFill>
                  <a:srgbClr val="000000"/>
                </a:solidFill>
                <a:effectLst/>
                <a:ea typeface="Times New Roman" panose="02020603050405020304" pitchFamily="18" charset="0"/>
                <a:cs typeface="Times New Roman" panose="02020603050405020304" pitchFamily="18" charset="0"/>
              </a:rPr>
              <a:t>A Brief History of the Internet </a:t>
            </a:r>
            <a:endParaRPr lang="en-ZA" sz="2800"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F4B9E64-5B23-544D-48BB-49D4348A0D62}"/>
              </a:ext>
            </a:extLst>
          </p:cNvPr>
          <p:cNvSpPr txBox="1"/>
          <p:nvPr/>
        </p:nvSpPr>
        <p:spPr>
          <a:xfrm>
            <a:off x="416560" y="1459359"/>
            <a:ext cx="11145520"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t>Internet, also known as the “World Wide Web”, has changed our lives significantly. </a:t>
            </a:r>
          </a:p>
          <a:p>
            <a:endParaRPr lang="en-US" sz="2400" dirty="0"/>
          </a:p>
          <a:p>
            <a:r>
              <a:rPr lang="en-US" sz="2400" dirty="0"/>
              <a:t>The origin &amp; history of internet date back to 1960s, when developers saw great potential in computers, with regard to sharing information on scientific and military research. </a:t>
            </a:r>
          </a:p>
          <a:p>
            <a:endParaRPr lang="en-US" sz="2400" dirty="0"/>
          </a:p>
          <a:p>
            <a:r>
              <a:rPr lang="en-US" sz="2400" dirty="0"/>
              <a:t>In 1962, J.C.R Licklider proposed a global network of computers and later that year, moved on to Defense Advanced Research Projects to actually develop it. </a:t>
            </a:r>
          </a:p>
          <a:p>
            <a:endParaRPr lang="en-US" sz="2400" dirty="0"/>
          </a:p>
          <a:p>
            <a:r>
              <a:rPr lang="en-US" sz="2400" dirty="0"/>
              <a:t>After sometime, the theory of packet switching was developed by Leonard Kleinrock, which formed the basis of internet connections.</a:t>
            </a:r>
          </a:p>
        </p:txBody>
      </p:sp>
    </p:spTree>
    <p:extLst>
      <p:ext uri="{BB962C8B-B14F-4D97-AF65-F5344CB8AC3E}">
        <p14:creationId xmlns:p14="http://schemas.microsoft.com/office/powerpoint/2010/main" val="2539824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D0D6C-B35A-BCE1-4ADC-CBD879F23023}"/>
              </a:ext>
            </a:extLst>
          </p:cNvPr>
          <p:cNvSpPr txBox="1"/>
          <p:nvPr/>
        </p:nvSpPr>
        <p:spPr>
          <a:xfrm>
            <a:off x="3098800" y="369054"/>
            <a:ext cx="5435600" cy="646331"/>
          </a:xfrm>
          <a:prstGeom prst="rect">
            <a:avLst/>
          </a:prstGeom>
          <a:noFill/>
        </p:spPr>
        <p:txBody>
          <a:bodyPr wrap="square">
            <a:spAutoFit/>
          </a:bodyPr>
          <a:lstStyle/>
          <a:p>
            <a:r>
              <a:rPr lang="en-ZA" sz="3600" b="1" dirty="0"/>
              <a:t>Types of Internet Access</a:t>
            </a:r>
          </a:p>
        </p:txBody>
      </p:sp>
      <p:sp>
        <p:nvSpPr>
          <p:cNvPr id="5" name="TextBox 4">
            <a:extLst>
              <a:ext uri="{FF2B5EF4-FFF2-40B4-BE49-F238E27FC236}">
                <a16:creationId xmlns:a16="http://schemas.microsoft.com/office/drawing/2014/main" id="{B1295068-9C77-27EC-AD27-E3788B9B16B2}"/>
              </a:ext>
            </a:extLst>
          </p:cNvPr>
          <p:cNvSpPr txBox="1"/>
          <p:nvPr/>
        </p:nvSpPr>
        <p:spPr>
          <a:xfrm>
            <a:off x="284480" y="1645727"/>
            <a:ext cx="834136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a:t>ISDN (Integrated Services Digital Network)</a:t>
            </a:r>
          </a:p>
          <a:p>
            <a:r>
              <a:rPr lang="en-US" sz="2400" dirty="0"/>
              <a:t>Faster than 56K dial-up, but every ISP does not support ISDN.</a:t>
            </a:r>
          </a:p>
        </p:txBody>
      </p:sp>
      <p:sp>
        <p:nvSpPr>
          <p:cNvPr id="7" name="TextBox 6">
            <a:extLst>
              <a:ext uri="{FF2B5EF4-FFF2-40B4-BE49-F238E27FC236}">
                <a16:creationId xmlns:a16="http://schemas.microsoft.com/office/drawing/2014/main" id="{858F27F4-E6F7-28FA-74AF-29293D1CFB46}"/>
              </a:ext>
            </a:extLst>
          </p:cNvPr>
          <p:cNvSpPr txBox="1"/>
          <p:nvPr/>
        </p:nvSpPr>
        <p:spPr>
          <a:xfrm>
            <a:off x="248920" y="3107066"/>
            <a:ext cx="1113536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t>DSL (Digital Subscriber Line)</a:t>
            </a:r>
          </a:p>
          <a:p>
            <a:r>
              <a:rPr lang="en-US" sz="2400" dirty="0"/>
              <a:t>Newer technologies such as DSL use an ISP to connect to the Internet and allow faster connections. </a:t>
            </a:r>
          </a:p>
        </p:txBody>
      </p:sp>
      <p:sp>
        <p:nvSpPr>
          <p:cNvPr id="9" name="TextBox 8">
            <a:extLst>
              <a:ext uri="{FF2B5EF4-FFF2-40B4-BE49-F238E27FC236}">
                <a16:creationId xmlns:a16="http://schemas.microsoft.com/office/drawing/2014/main" id="{6AF1C6FA-0004-2126-731D-F62F23690D47}"/>
              </a:ext>
            </a:extLst>
          </p:cNvPr>
          <p:cNvSpPr txBox="1"/>
          <p:nvPr/>
        </p:nvSpPr>
        <p:spPr>
          <a:xfrm>
            <a:off x="218440" y="4835628"/>
            <a:ext cx="1175512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b="1" dirty="0"/>
              <a:t>Cable Modem </a:t>
            </a:r>
          </a:p>
          <a:p>
            <a:r>
              <a:rPr lang="en-US" sz="2400" dirty="0"/>
              <a:t>Cable modems, another newer technology that uses an ISP to connect to the Internet, allows faster connections.</a:t>
            </a:r>
          </a:p>
        </p:txBody>
      </p:sp>
    </p:spTree>
    <p:extLst>
      <p:ext uri="{BB962C8B-B14F-4D97-AF65-F5344CB8AC3E}">
        <p14:creationId xmlns:p14="http://schemas.microsoft.com/office/powerpoint/2010/main" val="395367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yt1s.com - HISTORY OF THE INTERNET">
            <a:hlinkClick r:id="" action="ppaction://media"/>
            <a:extLst>
              <a:ext uri="{FF2B5EF4-FFF2-40B4-BE49-F238E27FC236}">
                <a16:creationId xmlns:a16="http://schemas.microsoft.com/office/drawing/2014/main" id="{D5B3576C-3EBC-833B-C81B-E18784F440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670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DE5EE-8565-3B37-26D4-655BD63305AE}"/>
              </a:ext>
            </a:extLst>
          </p:cNvPr>
          <p:cNvSpPr txBox="1"/>
          <p:nvPr/>
        </p:nvSpPr>
        <p:spPr>
          <a:xfrm>
            <a:off x="3942080" y="345472"/>
            <a:ext cx="3637280" cy="52322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ZA" sz="2800" b="1" dirty="0"/>
              <a:t>What is the Internet?</a:t>
            </a:r>
          </a:p>
        </p:txBody>
      </p:sp>
      <p:sp>
        <p:nvSpPr>
          <p:cNvPr id="5" name="TextBox 4">
            <a:extLst>
              <a:ext uri="{FF2B5EF4-FFF2-40B4-BE49-F238E27FC236}">
                <a16:creationId xmlns:a16="http://schemas.microsoft.com/office/drawing/2014/main" id="{19D47ECF-513E-0D07-F24C-AC7660C12BD3}"/>
              </a:ext>
            </a:extLst>
          </p:cNvPr>
          <p:cNvSpPr txBox="1"/>
          <p:nvPr/>
        </p:nvSpPr>
        <p:spPr>
          <a:xfrm>
            <a:off x="680720" y="1240135"/>
            <a:ext cx="1083056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t>The Internet is the largest computer network in the world, connecting millions of computers. A network is a group of two or more computer systems linked together. </a:t>
            </a:r>
            <a:endParaRPr lang="en-ZA" sz="2400" dirty="0"/>
          </a:p>
        </p:txBody>
      </p:sp>
      <p:sp>
        <p:nvSpPr>
          <p:cNvPr id="7" name="TextBox 6">
            <a:extLst>
              <a:ext uri="{FF2B5EF4-FFF2-40B4-BE49-F238E27FC236}">
                <a16:creationId xmlns:a16="http://schemas.microsoft.com/office/drawing/2014/main" id="{D0694B1A-2210-FA23-237B-0B5B4A1DB52F}"/>
              </a:ext>
            </a:extLst>
          </p:cNvPr>
          <p:cNvSpPr txBox="1"/>
          <p:nvPr/>
        </p:nvSpPr>
        <p:spPr>
          <a:xfrm>
            <a:off x="182880" y="2814019"/>
            <a:ext cx="5720080"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t>•</a:t>
            </a:r>
            <a:r>
              <a:rPr lang="en-US" sz="2000" b="1" dirty="0"/>
              <a:t>Local Area Network (LAN): </a:t>
            </a:r>
            <a:r>
              <a:rPr lang="en-US" sz="2000" dirty="0"/>
              <a:t>A LAN is two or more connected computers sharing certain resources in a relatively small geographic location (the same building, for example).</a:t>
            </a:r>
          </a:p>
        </p:txBody>
      </p:sp>
      <p:sp>
        <p:nvSpPr>
          <p:cNvPr id="8" name="TextBox 7">
            <a:extLst>
              <a:ext uri="{FF2B5EF4-FFF2-40B4-BE49-F238E27FC236}">
                <a16:creationId xmlns:a16="http://schemas.microsoft.com/office/drawing/2014/main" id="{5452F2D0-A0DD-0FBB-6A7D-A454100709EE}"/>
              </a:ext>
            </a:extLst>
          </p:cNvPr>
          <p:cNvSpPr txBox="1"/>
          <p:nvPr/>
        </p:nvSpPr>
        <p:spPr>
          <a:xfrm>
            <a:off x="6471920" y="2751890"/>
            <a:ext cx="5384800"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t>•</a:t>
            </a:r>
            <a:r>
              <a:rPr lang="en-US" sz="2000" b="1" dirty="0"/>
              <a:t>Wide Area Network (WAN): </a:t>
            </a:r>
            <a:r>
              <a:rPr lang="en-US" sz="2000" dirty="0"/>
              <a:t>A WAN typically consists of 2 or more LANs. The computers are farther apart and are linked by telephone lines, dedicated telephone lines, or radio waves. </a:t>
            </a:r>
            <a:endParaRPr lang="en-ZA" sz="2000" dirty="0"/>
          </a:p>
        </p:txBody>
      </p:sp>
      <p:pic>
        <p:nvPicPr>
          <p:cNvPr id="9" name="Picture 8" descr="drawing of sample LAN">
            <a:extLst>
              <a:ext uri="{FF2B5EF4-FFF2-40B4-BE49-F238E27FC236}">
                <a16:creationId xmlns:a16="http://schemas.microsoft.com/office/drawing/2014/main" id="{E19400AC-7E78-8413-FE26-870B3B22749B}"/>
              </a:ext>
            </a:extLst>
          </p:cNvPr>
          <p:cNvPicPr>
            <a:picLocks noChangeAspect="1"/>
          </p:cNvPicPr>
          <p:nvPr/>
        </p:nvPicPr>
        <p:blipFill>
          <a:blip r:embed="rId2" cstate="print"/>
          <a:srcRect/>
          <a:stretch>
            <a:fillRect/>
          </a:stretch>
        </p:blipFill>
        <p:spPr bwMode="auto">
          <a:xfrm>
            <a:off x="544194" y="4289273"/>
            <a:ext cx="3260089" cy="2437579"/>
          </a:xfrm>
          <a:prstGeom prst="rect">
            <a:avLst/>
          </a:prstGeom>
          <a:noFill/>
          <a:ln w="9525">
            <a:noFill/>
            <a:miter lim="800000"/>
            <a:headEnd/>
            <a:tailEnd/>
          </a:ln>
        </p:spPr>
      </p:pic>
      <p:pic>
        <p:nvPicPr>
          <p:cNvPr id="10" name="Picture 9" descr="drawing of sample WAN">
            <a:extLst>
              <a:ext uri="{FF2B5EF4-FFF2-40B4-BE49-F238E27FC236}">
                <a16:creationId xmlns:a16="http://schemas.microsoft.com/office/drawing/2014/main" id="{96C75E2C-2909-24F8-9488-81ACBAC85460}"/>
              </a:ext>
            </a:extLst>
          </p:cNvPr>
          <p:cNvPicPr>
            <a:picLocks noChangeAspect="1"/>
          </p:cNvPicPr>
          <p:nvPr/>
        </p:nvPicPr>
        <p:blipFill>
          <a:blip r:embed="rId3" cstate="print"/>
          <a:srcRect/>
          <a:stretch>
            <a:fillRect/>
          </a:stretch>
        </p:blipFill>
        <p:spPr bwMode="auto">
          <a:xfrm>
            <a:off x="7778115" y="4444662"/>
            <a:ext cx="3260090" cy="2282190"/>
          </a:xfrm>
          <a:prstGeom prst="rect">
            <a:avLst/>
          </a:prstGeom>
          <a:noFill/>
          <a:ln w="9525">
            <a:noFill/>
            <a:miter lim="800000"/>
            <a:headEnd/>
            <a:tailEnd/>
          </a:ln>
        </p:spPr>
      </p:pic>
    </p:spTree>
    <p:extLst>
      <p:ext uri="{BB962C8B-B14F-4D97-AF65-F5344CB8AC3E}">
        <p14:creationId xmlns:p14="http://schemas.microsoft.com/office/powerpoint/2010/main" val="405881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70344-01FE-07B0-ED16-D8864ECCB8FB}"/>
              </a:ext>
            </a:extLst>
          </p:cNvPr>
          <p:cNvSpPr txBox="1"/>
          <p:nvPr/>
        </p:nvSpPr>
        <p:spPr>
          <a:xfrm>
            <a:off x="304800" y="88764"/>
            <a:ext cx="11267440" cy="1569660"/>
          </a:xfrm>
          <a:prstGeom prst="rect">
            <a:avLst/>
          </a:prstGeom>
          <a:noFill/>
        </p:spPr>
        <p:txBody>
          <a:bodyPr wrap="square">
            <a:spAutoFit/>
          </a:bodyPr>
          <a:lstStyle/>
          <a:p>
            <a:r>
              <a:rPr lang="en-US" sz="2400" b="1" dirty="0"/>
              <a:t>Servers</a:t>
            </a:r>
          </a:p>
          <a:p>
            <a:r>
              <a:rPr lang="en-US" sz="2400" dirty="0"/>
              <a:t>All computers on the Internet (a wide area network, or WAN) can be lumped into two groups: servers and clients. In a network, clients and servers communicate with one another. </a:t>
            </a:r>
          </a:p>
        </p:txBody>
      </p:sp>
      <p:sp>
        <p:nvSpPr>
          <p:cNvPr id="7" name="TextBox 6">
            <a:extLst>
              <a:ext uri="{FF2B5EF4-FFF2-40B4-BE49-F238E27FC236}">
                <a16:creationId xmlns:a16="http://schemas.microsoft.com/office/drawing/2014/main" id="{57F22C41-9DFC-9066-2A18-BA62D16C93C3}"/>
              </a:ext>
            </a:extLst>
          </p:cNvPr>
          <p:cNvSpPr txBox="1"/>
          <p:nvPr/>
        </p:nvSpPr>
        <p:spPr>
          <a:xfrm>
            <a:off x="304799" y="5419635"/>
            <a:ext cx="522224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t>•Provides shared services (for example, network security measures) with other machines </a:t>
            </a:r>
          </a:p>
        </p:txBody>
      </p:sp>
      <p:sp>
        <p:nvSpPr>
          <p:cNvPr id="9" name="TextBox 8">
            <a:extLst>
              <a:ext uri="{FF2B5EF4-FFF2-40B4-BE49-F238E27FC236}">
                <a16:creationId xmlns:a16="http://schemas.microsoft.com/office/drawing/2014/main" id="{65435275-61C4-5507-E6B9-6EB5B8AD83F8}"/>
              </a:ext>
            </a:extLst>
          </p:cNvPr>
          <p:cNvSpPr txBox="1"/>
          <p:nvPr/>
        </p:nvSpPr>
        <p:spPr>
          <a:xfrm>
            <a:off x="6583682" y="5419634"/>
            <a:ext cx="474471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•Manages resources (for example, one printer many people use) in a network. </a:t>
            </a:r>
            <a:endParaRPr lang="en-ZA" sz="2400" dirty="0"/>
          </a:p>
        </p:txBody>
      </p:sp>
      <p:sp>
        <p:nvSpPr>
          <p:cNvPr id="13" name="TextBox 12">
            <a:extLst>
              <a:ext uri="{FF2B5EF4-FFF2-40B4-BE49-F238E27FC236}">
                <a16:creationId xmlns:a16="http://schemas.microsoft.com/office/drawing/2014/main" id="{EFDF3908-EA88-D62E-87DD-5D394F84EAC8}"/>
              </a:ext>
            </a:extLst>
          </p:cNvPr>
          <p:cNvSpPr txBox="1"/>
          <p:nvPr/>
        </p:nvSpPr>
        <p:spPr>
          <a:xfrm>
            <a:off x="3479801" y="4598517"/>
            <a:ext cx="537464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400" b="1" dirty="0"/>
              <a:t>A server is the common source that:</a:t>
            </a:r>
          </a:p>
        </p:txBody>
      </p:sp>
      <p:pic>
        <p:nvPicPr>
          <p:cNvPr id="3" name="Picture 2" descr="A room with rows of shelves with lights&#10;&#10;Description automatically generated">
            <a:extLst>
              <a:ext uri="{FF2B5EF4-FFF2-40B4-BE49-F238E27FC236}">
                <a16:creationId xmlns:a16="http://schemas.microsoft.com/office/drawing/2014/main" id="{20BF46B4-FE7D-F346-F030-912601E3A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51" y="1705870"/>
            <a:ext cx="4675188" cy="2626861"/>
          </a:xfrm>
          <a:prstGeom prst="rect">
            <a:avLst/>
          </a:prstGeom>
        </p:spPr>
      </p:pic>
      <p:pic>
        <p:nvPicPr>
          <p:cNvPr id="6" name="Picture 5" descr="A computer servers in a room&#10;&#10;Description automatically generated">
            <a:extLst>
              <a:ext uri="{FF2B5EF4-FFF2-40B4-BE49-F238E27FC236}">
                <a16:creationId xmlns:a16="http://schemas.microsoft.com/office/drawing/2014/main" id="{59B1D0D0-3FB3-7054-8941-1E7E48BDC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612" y="1705869"/>
            <a:ext cx="5090688" cy="2626861"/>
          </a:xfrm>
          <a:prstGeom prst="rect">
            <a:avLst/>
          </a:prstGeom>
        </p:spPr>
      </p:pic>
    </p:spTree>
    <p:extLst>
      <p:ext uri="{BB962C8B-B14F-4D97-AF65-F5344CB8AC3E}">
        <p14:creationId xmlns:p14="http://schemas.microsoft.com/office/powerpoint/2010/main" val="1218603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3DDB86-7EA7-6BE7-823A-B4C0ABE9FA3E}"/>
              </a:ext>
            </a:extLst>
          </p:cNvPr>
          <p:cNvSpPr txBox="1"/>
          <p:nvPr/>
        </p:nvSpPr>
        <p:spPr>
          <a:xfrm>
            <a:off x="857804" y="61152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300" kern="1200" dirty="0">
                <a:solidFill>
                  <a:schemeClr val="tx1"/>
                </a:solidFill>
                <a:latin typeface="+mj-lt"/>
                <a:ea typeface="+mj-ea"/>
                <a:cs typeface="+mj-cs"/>
              </a:rPr>
              <a:t>Client server is a relationship in which one program, </a:t>
            </a:r>
            <a:r>
              <a:rPr lang="en-US" sz="3300" b="1" kern="1200" dirty="0">
                <a:solidFill>
                  <a:schemeClr val="tx1"/>
                </a:solidFill>
                <a:highlight>
                  <a:srgbClr val="FFFF00"/>
                </a:highlight>
                <a:latin typeface="+mj-lt"/>
                <a:ea typeface="+mj-ea"/>
                <a:cs typeface="+mj-cs"/>
              </a:rPr>
              <a:t>the client, </a:t>
            </a:r>
            <a:r>
              <a:rPr lang="en-US" sz="3300" kern="1200" dirty="0">
                <a:solidFill>
                  <a:schemeClr val="tx1"/>
                </a:solidFill>
                <a:latin typeface="+mj-lt"/>
                <a:ea typeface="+mj-ea"/>
                <a:cs typeface="+mj-cs"/>
              </a:rPr>
              <a:t>requests a service or resource from another program , the server</a:t>
            </a:r>
          </a:p>
        </p:txBody>
      </p:sp>
      <p:pic>
        <p:nvPicPr>
          <p:cNvPr id="4" name="Picture 3" descr="A computer and server request diagram&#10;&#10;Description automatically generated">
            <a:extLst>
              <a:ext uri="{FF2B5EF4-FFF2-40B4-BE49-F238E27FC236}">
                <a16:creationId xmlns:a16="http://schemas.microsoft.com/office/drawing/2014/main" id="{B8869A2F-7CE8-C462-6CB8-26397F139CD7}"/>
              </a:ext>
            </a:extLst>
          </p:cNvPr>
          <p:cNvPicPr>
            <a:picLocks noChangeAspect="1"/>
          </p:cNvPicPr>
          <p:nvPr/>
        </p:nvPicPr>
        <p:blipFill rotWithShape="1">
          <a:blip r:embed="rId2">
            <a:extLst>
              <a:ext uri="{28A0092B-C50C-407E-A947-70E740481C1C}">
                <a14:useLocalDpi xmlns:a14="http://schemas.microsoft.com/office/drawing/2010/main" val="0"/>
              </a:ext>
            </a:extLst>
          </a:blip>
          <a:srcRect l="4501" t="10585" r="3752" b="8369"/>
          <a:stretch/>
        </p:blipFill>
        <p:spPr>
          <a:xfrm>
            <a:off x="897013" y="2273914"/>
            <a:ext cx="10476391" cy="4155441"/>
          </a:xfrm>
          <a:prstGeom prst="rect">
            <a:avLst/>
          </a:prstGeom>
        </p:spPr>
      </p:pic>
    </p:spTree>
    <p:extLst>
      <p:ext uri="{BB962C8B-B14F-4D97-AF65-F5344CB8AC3E}">
        <p14:creationId xmlns:p14="http://schemas.microsoft.com/office/powerpoint/2010/main" val="263126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1C896-432F-D010-E2BB-CFCE82C387E1}"/>
              </a:ext>
            </a:extLst>
          </p:cNvPr>
          <p:cNvSpPr txBox="1"/>
          <p:nvPr/>
        </p:nvSpPr>
        <p:spPr>
          <a:xfrm>
            <a:off x="401320" y="4906304"/>
            <a:ext cx="1139444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t>The term server is often used to describe the </a:t>
            </a:r>
            <a:r>
              <a:rPr lang="en-US" sz="2800" dirty="0">
                <a:highlight>
                  <a:srgbClr val="FFFF00"/>
                </a:highlight>
              </a:rPr>
              <a:t>hardware (computer), </a:t>
            </a:r>
            <a:r>
              <a:rPr lang="en-US" sz="2800" dirty="0"/>
              <a:t>but the term also refers to the </a:t>
            </a:r>
            <a:r>
              <a:rPr lang="en-US" sz="2800" dirty="0">
                <a:highlight>
                  <a:srgbClr val="00FF00"/>
                </a:highlight>
              </a:rPr>
              <a:t>software (application) </a:t>
            </a:r>
            <a:r>
              <a:rPr lang="en-US" sz="2800" dirty="0"/>
              <a:t>running on the computer. </a:t>
            </a:r>
          </a:p>
          <a:p>
            <a:r>
              <a:rPr lang="en-US" sz="2800" dirty="0"/>
              <a:t>Many servers are dedicated, meaning they only perform specific tasks.</a:t>
            </a:r>
            <a:endParaRPr lang="en-ZA" sz="2800" dirty="0"/>
          </a:p>
        </p:txBody>
      </p:sp>
      <p:pic>
        <p:nvPicPr>
          <p:cNvPr id="4" name="Picture 3" descr="Several computer servers and printer&#10;&#10;Description automatically generated">
            <a:extLst>
              <a:ext uri="{FF2B5EF4-FFF2-40B4-BE49-F238E27FC236}">
                <a16:creationId xmlns:a16="http://schemas.microsoft.com/office/drawing/2014/main" id="{707FD194-7B92-CECC-73F0-AA7415ECC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21" y="734941"/>
            <a:ext cx="5460859" cy="3071733"/>
          </a:xfrm>
          <a:prstGeom prst="rect">
            <a:avLst/>
          </a:prstGeom>
        </p:spPr>
      </p:pic>
      <p:pic>
        <p:nvPicPr>
          <p:cNvPr id="6" name="Picture 5" descr="A diagram of a computer network&#10;&#10;Description automatically generated">
            <a:extLst>
              <a:ext uri="{FF2B5EF4-FFF2-40B4-BE49-F238E27FC236}">
                <a16:creationId xmlns:a16="http://schemas.microsoft.com/office/drawing/2014/main" id="{AD11ACA7-AC62-6C31-A516-EED8CACD8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274" y="832647"/>
            <a:ext cx="5150486" cy="3090292"/>
          </a:xfrm>
          <a:prstGeom prst="rect">
            <a:avLst/>
          </a:prstGeom>
        </p:spPr>
      </p:pic>
    </p:spTree>
    <p:extLst>
      <p:ext uri="{BB962C8B-B14F-4D97-AF65-F5344CB8AC3E}">
        <p14:creationId xmlns:p14="http://schemas.microsoft.com/office/powerpoint/2010/main" val="211678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A3114A-0620-1B5B-8549-125A9A852447}"/>
              </a:ext>
            </a:extLst>
          </p:cNvPr>
          <p:cNvSpPr txBox="1"/>
          <p:nvPr/>
        </p:nvSpPr>
        <p:spPr>
          <a:xfrm>
            <a:off x="218440" y="153521"/>
            <a:ext cx="11490960" cy="4524315"/>
          </a:xfrm>
          <a:prstGeom prst="rect">
            <a:avLst/>
          </a:prstGeom>
          <a:noFill/>
        </p:spPr>
        <p:txBody>
          <a:bodyPr wrap="square">
            <a:spAutoFit/>
          </a:bodyPr>
          <a:lstStyle/>
          <a:p>
            <a:r>
              <a:rPr lang="en-US" sz="2400" b="1" dirty="0"/>
              <a:t>Clients</a:t>
            </a:r>
          </a:p>
          <a:p>
            <a:r>
              <a:rPr lang="en-US" sz="2400" dirty="0"/>
              <a:t>Remember, all computers on the Internet (a wide area network, or WAN) can be lumped into two groups: servers and clients, which communicate with one another. </a:t>
            </a:r>
          </a:p>
          <a:p>
            <a:endParaRPr lang="en-US" sz="2400" dirty="0"/>
          </a:p>
          <a:p>
            <a:r>
              <a:rPr lang="en-US" sz="2400" dirty="0"/>
              <a:t>Independent computers connected to a server are called clients. Most likely, your home or office computer does not provide services to other computers. Therefore, it is a client. </a:t>
            </a:r>
          </a:p>
          <a:p>
            <a:endParaRPr lang="en-US" sz="2400" dirty="0"/>
          </a:p>
          <a:p>
            <a:r>
              <a:rPr lang="en-US" sz="2400" dirty="0">
                <a:highlight>
                  <a:srgbClr val="FFFF00"/>
                </a:highlight>
              </a:rPr>
              <a:t>Clients run multiple client software applications that perform specific functions.</a:t>
            </a:r>
          </a:p>
          <a:p>
            <a:endParaRPr lang="en-US" sz="2400" dirty="0"/>
          </a:p>
          <a:p>
            <a:r>
              <a:rPr lang="en-US" sz="2400" b="1" dirty="0"/>
              <a:t>For example,</a:t>
            </a:r>
          </a:p>
          <a:p>
            <a:r>
              <a:rPr lang="en-US" sz="2400" dirty="0"/>
              <a:t>•An email application such as Microsoft Outlook is client software. </a:t>
            </a:r>
          </a:p>
          <a:p>
            <a:r>
              <a:rPr lang="en-US" sz="2400" dirty="0"/>
              <a:t>•Your web browser (such as Internet Explorer or Netscape) is client software. </a:t>
            </a:r>
          </a:p>
        </p:txBody>
      </p:sp>
      <p:pic>
        <p:nvPicPr>
          <p:cNvPr id="5" name="Picture 4" descr="A group of people looking at their phones&#10;&#10;Description automatically generated">
            <a:extLst>
              <a:ext uri="{FF2B5EF4-FFF2-40B4-BE49-F238E27FC236}">
                <a16:creationId xmlns:a16="http://schemas.microsoft.com/office/drawing/2014/main" id="{9578D401-FFBA-B373-FB72-ACB81818851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23973"/>
          <a:stretch/>
        </p:blipFill>
        <p:spPr>
          <a:xfrm>
            <a:off x="4250944" y="3662435"/>
            <a:ext cx="7941056" cy="3195565"/>
          </a:xfrm>
          <a:prstGeom prst="rect">
            <a:avLst/>
          </a:prstGeom>
        </p:spPr>
      </p:pic>
    </p:spTree>
    <p:extLst>
      <p:ext uri="{BB962C8B-B14F-4D97-AF65-F5344CB8AC3E}">
        <p14:creationId xmlns:p14="http://schemas.microsoft.com/office/powerpoint/2010/main" val="396189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E742C-4725-BFC4-5708-9D774F380DA6}"/>
              </a:ext>
            </a:extLst>
          </p:cNvPr>
          <p:cNvSpPr txBox="1"/>
          <p:nvPr/>
        </p:nvSpPr>
        <p:spPr>
          <a:xfrm>
            <a:off x="243840" y="260479"/>
            <a:ext cx="11226800" cy="3359061"/>
          </a:xfrm>
          <a:prstGeom prst="rect">
            <a:avLst/>
          </a:prstGeom>
          <a:noFill/>
        </p:spPr>
        <p:txBody>
          <a:bodyPr wrap="square">
            <a:spAutoFit/>
          </a:bodyPr>
          <a:lstStyle/>
          <a:p>
            <a:r>
              <a:rPr lang="en-US" sz="2400" b="1" dirty="0"/>
              <a:t>Servers and Clients Communicate </a:t>
            </a:r>
          </a:p>
          <a:p>
            <a:r>
              <a:rPr lang="en-US" sz="2400" dirty="0"/>
              <a:t>•Your computer (client hardware) is running a web browser such as Internet Explorer (client software). </a:t>
            </a:r>
          </a:p>
          <a:p>
            <a:r>
              <a:rPr lang="en-US" sz="2400" dirty="0"/>
              <a:t>•When you want to surf the web, your browser connects to a remote server and requests a web page.</a:t>
            </a:r>
          </a:p>
          <a:p>
            <a:r>
              <a:rPr lang="en-US" sz="2400" dirty="0"/>
              <a:t>•The remote server (server hardware) runs web server software (server software).</a:t>
            </a:r>
          </a:p>
          <a:p>
            <a:pPr>
              <a:lnSpc>
                <a:spcPct val="150000"/>
              </a:lnSpc>
            </a:pPr>
            <a:r>
              <a:rPr lang="en-US" sz="2400" dirty="0"/>
              <a:t>•The web server sends the web page to your computer's web browser. </a:t>
            </a:r>
          </a:p>
          <a:p>
            <a:pPr>
              <a:lnSpc>
                <a:spcPct val="150000"/>
              </a:lnSpc>
            </a:pPr>
            <a:r>
              <a:rPr lang="en-US" sz="2400" dirty="0"/>
              <a:t>•Your web browser displays the page.</a:t>
            </a:r>
          </a:p>
        </p:txBody>
      </p:sp>
      <p:pic>
        <p:nvPicPr>
          <p:cNvPr id="4" name="Picture 3" descr="drawing of client and server communicating">
            <a:extLst>
              <a:ext uri="{FF2B5EF4-FFF2-40B4-BE49-F238E27FC236}">
                <a16:creationId xmlns:a16="http://schemas.microsoft.com/office/drawing/2014/main" id="{A0B368C3-F7CE-F455-90C6-D34CF17F3E5B}"/>
              </a:ext>
            </a:extLst>
          </p:cNvPr>
          <p:cNvPicPr>
            <a:picLocks noChangeAspect="1"/>
          </p:cNvPicPr>
          <p:nvPr/>
        </p:nvPicPr>
        <p:blipFill>
          <a:blip r:embed="rId2" cstate="print"/>
          <a:srcRect/>
          <a:stretch>
            <a:fillRect/>
          </a:stretch>
        </p:blipFill>
        <p:spPr bwMode="auto">
          <a:xfrm>
            <a:off x="5368236" y="3078044"/>
            <a:ext cx="6437684" cy="3519477"/>
          </a:xfrm>
          <a:prstGeom prst="rect">
            <a:avLst/>
          </a:prstGeom>
          <a:noFill/>
          <a:ln w="9525">
            <a:noFill/>
            <a:miter lim="800000"/>
            <a:headEnd/>
            <a:tailEnd/>
          </a:ln>
        </p:spPr>
      </p:pic>
    </p:spTree>
    <p:extLst>
      <p:ext uri="{BB962C8B-B14F-4D97-AF65-F5344CB8AC3E}">
        <p14:creationId xmlns:p14="http://schemas.microsoft.com/office/powerpoint/2010/main" val="2699088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E5B78DEBED4F42B598D81390968A08" ma:contentTypeVersion="4" ma:contentTypeDescription="Create a new document." ma:contentTypeScope="" ma:versionID="ab9677d1032d0fbbaa1f37e8ad95fcac">
  <xsd:schema xmlns:xsd="http://www.w3.org/2001/XMLSchema" xmlns:xs="http://www.w3.org/2001/XMLSchema" xmlns:p="http://schemas.microsoft.com/office/2006/metadata/properties" xmlns:ns2="a83a59d4-50bf-448d-bfb8-f9cc59f1752d" targetNamespace="http://schemas.microsoft.com/office/2006/metadata/properties" ma:root="true" ma:fieldsID="842ab764dc6677a446cd94c4f618c8cb" ns2:_="">
    <xsd:import namespace="a83a59d4-50bf-448d-bfb8-f9cc59f1752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3a59d4-50bf-448d-bfb8-f9cc59f175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31E5B1-BB22-4F6E-B61C-1C5EDA80B08B}">
  <ds:schemaRefs>
    <ds:schemaRef ds:uri="http://schemas.microsoft.com/sharepoint/v3/contenttype/forms"/>
  </ds:schemaRefs>
</ds:datastoreItem>
</file>

<file path=customXml/itemProps2.xml><?xml version="1.0" encoding="utf-8"?>
<ds:datastoreItem xmlns:ds="http://schemas.openxmlformats.org/officeDocument/2006/customXml" ds:itemID="{254B733A-CF0E-4576-A931-023382DA34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3a59d4-50bf-448d-bfb8-f9cc59f17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2085</TotalTime>
  <Words>1447</Words>
  <Application>Microsoft Office PowerPoint</Application>
  <PresentationFormat>Widescreen</PresentationFormat>
  <Paragraphs>82</Paragraphs>
  <Slides>20</Slides>
  <Notes>0</Notes>
  <HiddenSlides>3</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Pietersen</dc:creator>
  <cp:lastModifiedBy>Amy Pietersen</cp:lastModifiedBy>
  <cp:revision>24</cp:revision>
  <dcterms:created xsi:type="dcterms:W3CDTF">2023-12-11T07:12:21Z</dcterms:created>
  <dcterms:modified xsi:type="dcterms:W3CDTF">2024-04-09T09:08:45Z</dcterms:modified>
</cp:coreProperties>
</file>